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zhub.com/norangai/836429b2f4d4480388f1dabb740d014d?edit=files&amp;file=index.j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gma.com/proto/ZlktbEjfmNgdSW5y9lXJCF/EYE-APP-DEMO?node-id=148%3A110&amp;scaling=scale-down" TargetMode="External"/><Relationship Id="rId3" Type="http://schemas.openxmlformats.org/officeDocument/2006/relationships/hyperlink" Target="https://www.figma.com/file/ZlktbEjfmNgdSW5y9lXJCF/EYE-APP-DEMO?node-id=0%3A1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b3cb665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b3cb66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a492c5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1a492c5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a492c5d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a492c5d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b3cfc99f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b3cfc99f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1a492c5d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1a492c5d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1a492c5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1a492c5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1a492c5d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1a492c5d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1b3cfc99f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1b3cfc99f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a49322a2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a49322a2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1bac6a0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1bac6a0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unit is the best?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code: </a:t>
            </a:r>
            <a:r>
              <a:rPr lang="zh-TW" u="sng">
                <a:solidFill>
                  <a:schemeClr val="accent5"/>
                </a:solidFill>
                <a:hlinkClick r:id="rId2"/>
              </a:rPr>
              <a:t>https://vizhub.com/norangai/836429b2f4d4480388f1dabb740d014d?edit=files&amp;file=index.js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26af3b0c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26af3b0c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b3cb665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81b3cb6650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1b3cfc99f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1b3cfc99f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1a4770c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1a4770c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1a4770c79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1a4770c79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https://www.figma.com/proto/ZlktbEjfmNgdSW5y9lXJCF/EYE-APP-DEMO?node-id=148%3A110&amp;scaling=scale-down</a:t>
            </a:r>
            <a:r>
              <a:rPr lang="zh-TW"/>
              <a:t> (figma demo app)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https://www.figma.com/file/ZlktbEjfmNgdSW5y9lXJCF/EYE-APP-DEMO?node-id=0%3A1</a:t>
            </a:r>
            <a:r>
              <a:rPr lang="zh-TW"/>
              <a:t> (figma job creation web)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1a4770c79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1a4770c7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1a4770c79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1a4770c79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1a4770c79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1a4770c7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1b3cfc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1b3cfc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1b3cfc99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81b3cfc99f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1bff7f5d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71bff7f5d6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1bff7f5d6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71bff7f5d6_3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1b3cb6650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1b3cb665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bff7f5d6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71bff7f5d6_3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1bff7f5d6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71bff7f5d6_3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1bff7f5d6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71bff7f5d6_3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1bff7f5d6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71bff7f5d6_3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1bff7f5d6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71bff7f5d6_3_1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1bff7f5d6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71bff7f5d6_3_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1bff7f5d6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71bff7f5d6_3_1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1bff7f5d6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71bff7f5d6_3_2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1bff7f5d6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71bff7f5d6_3_2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1bff7f5d6_3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71bff7f5d6_3_2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1b3cb665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1b3cb665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1bff7f5d6_3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71bff7f5d6_3_3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1a4770c79_1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1a4770c79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267329d37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267329d37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267329d37_2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267329d37_2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a492c5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a492c5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a492c5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a492c5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1b3cfc99f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1b3cfc99f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a492c5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1a492c5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a492c5d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1a492c5d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2940249" y="-942380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8" name="Google Shape;108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64.png"/><Relationship Id="rId8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ForeSEE</a:t>
            </a:r>
            <a:endParaRPr/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 Prototype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11212" l="39763" r="39846" t="13683"/>
          <a:stretch/>
        </p:blipFill>
        <p:spPr>
          <a:xfrm>
            <a:off x="2730537" y="751600"/>
            <a:ext cx="2023426" cy="419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 rotWithShape="1">
          <a:blip r:embed="rId4">
            <a:alphaModFix/>
          </a:blip>
          <a:srcRect b="10513" l="39577" r="39633" t="14065"/>
          <a:stretch/>
        </p:blipFill>
        <p:spPr>
          <a:xfrm>
            <a:off x="5065600" y="783125"/>
            <a:ext cx="2023426" cy="412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5"/>
          <p:cNvCxnSpPr/>
          <p:nvPr/>
        </p:nvCxnSpPr>
        <p:spPr>
          <a:xfrm rot="10800000">
            <a:off x="2290175" y="1528125"/>
            <a:ext cx="851100" cy="10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9" name="Google Shape;219;p35"/>
          <p:cNvCxnSpPr/>
          <p:nvPr/>
        </p:nvCxnSpPr>
        <p:spPr>
          <a:xfrm rot="10800000">
            <a:off x="4131900" y="2101225"/>
            <a:ext cx="1266300" cy="32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0" name="Google Shape;220;p35"/>
          <p:cNvCxnSpPr/>
          <p:nvPr/>
        </p:nvCxnSpPr>
        <p:spPr>
          <a:xfrm rot="10800000">
            <a:off x="2334900" y="3302200"/>
            <a:ext cx="771000" cy="25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1" name="Google Shape;221;p35"/>
          <p:cNvSpPr txBox="1"/>
          <p:nvPr>
            <p:ph type="title"/>
          </p:nvPr>
        </p:nvSpPr>
        <p:spPr>
          <a:xfrm>
            <a:off x="42850" y="4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Professionals’ side - </a:t>
            </a:r>
            <a:r>
              <a:rPr lang="zh-TW"/>
              <a:t>View profile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593700" y="1192225"/>
            <a:ext cx="1864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to switch to different prescription (hyperopia, astigmatism)</a:t>
            </a:r>
            <a:endParaRPr sz="1100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400" y="2919225"/>
            <a:ext cx="2023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Information of the glasses of the patient can be viewed which enables checking whether the glasses suit him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11325" l="39845" r="39592" t="13520"/>
          <a:stretch/>
        </p:blipFill>
        <p:spPr>
          <a:xfrm>
            <a:off x="4999238" y="916426"/>
            <a:ext cx="1889002" cy="38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0" y="0"/>
            <a:ext cx="8405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Professionals’ side - Data Input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4">
            <a:alphaModFix/>
          </a:blip>
          <a:srcRect b="11002" l="39459" r="39649" t="13479"/>
          <a:stretch/>
        </p:blipFill>
        <p:spPr>
          <a:xfrm>
            <a:off x="2255750" y="916425"/>
            <a:ext cx="1910083" cy="388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6"/>
          <p:cNvCxnSpPr/>
          <p:nvPr/>
        </p:nvCxnSpPr>
        <p:spPr>
          <a:xfrm rot="10800000">
            <a:off x="3840638" y="4295850"/>
            <a:ext cx="1158600" cy="1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Patients’ </a:t>
            </a:r>
            <a:r>
              <a:rPr lang="zh-TW"/>
              <a:t>side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10598" l="39187" r="39427" t="13373"/>
          <a:stretch/>
        </p:blipFill>
        <p:spPr>
          <a:xfrm>
            <a:off x="1542325" y="865625"/>
            <a:ext cx="1995149" cy="39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</a:t>
            </a:r>
            <a:r>
              <a:rPr lang="zh-TW"/>
              <a:t>s’ side - Create account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 rotWithShape="1">
          <a:blip r:embed="rId4">
            <a:alphaModFix/>
          </a:blip>
          <a:srcRect b="10608" l="39580" r="39274" t="13565"/>
          <a:stretch/>
        </p:blipFill>
        <p:spPr>
          <a:xfrm>
            <a:off x="4423425" y="917263"/>
            <a:ext cx="1952698" cy="393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6432725" y="2315000"/>
            <a:ext cx="18096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If a profile is created in the professional’s side, it can be imported to the patient’s side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10178" l="39537" r="39493" t="13345"/>
          <a:stretch/>
        </p:blipFill>
        <p:spPr>
          <a:xfrm>
            <a:off x="4782675" y="747200"/>
            <a:ext cx="1917326" cy="39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4">
            <a:alphaModFix/>
          </a:blip>
          <a:srcRect b="9894" l="39363" r="39423" t="13757"/>
          <a:stretch/>
        </p:blipFill>
        <p:spPr>
          <a:xfrm>
            <a:off x="7181075" y="1122800"/>
            <a:ext cx="1641398" cy="33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5">
            <a:alphaModFix/>
          </a:blip>
          <a:srcRect b="11173" l="39537" r="39493" t="13886"/>
          <a:stretch/>
        </p:blipFill>
        <p:spPr>
          <a:xfrm>
            <a:off x="2562700" y="786863"/>
            <a:ext cx="1917326" cy="385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9"/>
          <p:cNvCxnSpPr/>
          <p:nvPr/>
        </p:nvCxnSpPr>
        <p:spPr>
          <a:xfrm>
            <a:off x="4301576" y="2698876"/>
            <a:ext cx="971100" cy="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6167975" y="1981000"/>
            <a:ext cx="1013100" cy="14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4" name="Google Shape;254;p39"/>
          <p:cNvSpPr/>
          <p:nvPr/>
        </p:nvSpPr>
        <p:spPr>
          <a:xfrm>
            <a:off x="2704975" y="3096075"/>
            <a:ext cx="1551300" cy="417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9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Patients’ side - Main Menu &amp; Communication</a:t>
            </a:r>
            <a:endParaRPr/>
          </a:p>
        </p:txBody>
      </p:sp>
      <p:cxnSp>
        <p:nvCxnSpPr>
          <p:cNvPr id="256" name="Google Shape;256;p39"/>
          <p:cNvCxnSpPr/>
          <p:nvPr/>
        </p:nvCxnSpPr>
        <p:spPr>
          <a:xfrm>
            <a:off x="2027276" y="1950701"/>
            <a:ext cx="971100" cy="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34100" y="1572125"/>
            <a:ext cx="18096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If a profile is created in the professional’s side, it can be imported to the patient’s side</a:t>
            </a:r>
            <a:endParaRPr sz="1100"/>
          </a:p>
        </p:txBody>
      </p:sp>
      <p:cxnSp>
        <p:nvCxnSpPr>
          <p:cNvPr id="258" name="Google Shape;258;p39"/>
          <p:cNvCxnSpPr/>
          <p:nvPr/>
        </p:nvCxnSpPr>
        <p:spPr>
          <a:xfrm>
            <a:off x="2027276" y="3362426"/>
            <a:ext cx="971100" cy="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273575" y="3001850"/>
            <a:ext cx="18096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A permission of giving eye data to the professional should be done so as to prevent privacy issue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9894" l="39363" r="39423" t="13757"/>
          <a:stretch/>
        </p:blipFill>
        <p:spPr>
          <a:xfrm>
            <a:off x="2200275" y="686275"/>
            <a:ext cx="2034000" cy="411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4">
            <a:alphaModFix/>
          </a:blip>
          <a:srcRect b="10591" l="39304" r="39959" t="13753"/>
          <a:stretch/>
        </p:blipFill>
        <p:spPr>
          <a:xfrm>
            <a:off x="4697800" y="658100"/>
            <a:ext cx="2034000" cy="417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/>
          <p:nvPr/>
        </p:nvSpPr>
        <p:spPr>
          <a:xfrm>
            <a:off x="4989425" y="2714400"/>
            <a:ext cx="1551300" cy="621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6838675" y="2654725"/>
            <a:ext cx="20988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Explanation is added in patient’s side to describe the data in understandable language</a:t>
            </a:r>
            <a:endParaRPr sz="1100"/>
          </a:p>
        </p:txBody>
      </p:sp>
      <p:sp>
        <p:nvSpPr>
          <p:cNvPr id="268" name="Google Shape;268;p40"/>
          <p:cNvSpPr/>
          <p:nvPr/>
        </p:nvSpPr>
        <p:spPr>
          <a:xfrm>
            <a:off x="2441625" y="1075400"/>
            <a:ext cx="1551300" cy="417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40"/>
          <p:cNvCxnSpPr/>
          <p:nvPr/>
        </p:nvCxnSpPr>
        <p:spPr>
          <a:xfrm rot="10800000">
            <a:off x="3615200" y="2002175"/>
            <a:ext cx="14151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203475" y="899225"/>
            <a:ext cx="18270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Switch to different sub-account(different children of under the same parent’s account)</a:t>
            </a:r>
            <a:endParaRPr sz="1100"/>
          </a:p>
        </p:txBody>
      </p:sp>
      <p:cxnSp>
        <p:nvCxnSpPr>
          <p:cNvPr id="271" name="Google Shape;271;p40"/>
          <p:cNvCxnSpPr/>
          <p:nvPr/>
        </p:nvCxnSpPr>
        <p:spPr>
          <a:xfrm flipH="1">
            <a:off x="1740500" y="1245925"/>
            <a:ext cx="760800" cy="45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2" name="Google Shape;272;p40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Patients’ side - View record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methods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6388900" y="874200"/>
            <a:ext cx="2240700" cy="236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on Check-up record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24478" l="42899" r="1695" t="46345"/>
          <a:stretch/>
        </p:blipFill>
        <p:spPr>
          <a:xfrm>
            <a:off x="194675" y="2002225"/>
            <a:ext cx="3372401" cy="13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10742" l="46718" r="42191" t="31809"/>
          <a:stretch/>
        </p:blipFill>
        <p:spPr>
          <a:xfrm>
            <a:off x="4518888" y="1304475"/>
            <a:ext cx="841925" cy="21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6312625" y="3274200"/>
            <a:ext cx="24921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Compare the current trend with some known trend of </a:t>
            </a:r>
            <a:r>
              <a:rPr lang="zh-TW" sz="1100"/>
              <a:t>prescription</a:t>
            </a:r>
            <a:r>
              <a:rPr lang="zh-TW" sz="1100"/>
              <a:t> with different eye diseases </a:t>
            </a:r>
            <a:endParaRPr sz="1100"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5">
            <a:alphaModFix/>
          </a:blip>
          <a:srcRect b="31466" l="29825" r="42336" t="38028"/>
          <a:stretch/>
        </p:blipFill>
        <p:spPr>
          <a:xfrm>
            <a:off x="6480412" y="1380524"/>
            <a:ext cx="2057678" cy="12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3665500" y="3496225"/>
            <a:ext cx="2492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Compare to different benchmarks to understand how healthy your eyes are compared to others/certain standard</a:t>
            </a:r>
            <a:endParaRPr sz="1100"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346650" y="3510875"/>
            <a:ext cx="31002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Understand the rate of change of prescription</a:t>
            </a:r>
            <a:endParaRPr sz="1100"/>
          </a:p>
        </p:txBody>
      </p:sp>
      <p:sp>
        <p:nvSpPr>
          <p:cNvPr id="290" name="Google Shape;290;p42"/>
          <p:cNvSpPr txBox="1"/>
          <p:nvPr/>
        </p:nvSpPr>
        <p:spPr>
          <a:xfrm>
            <a:off x="6324650" y="4018200"/>
            <a:ext cx="2567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Be alerted by the possibility of potential eye diseases</a:t>
            </a:r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6531251" y="2661600"/>
            <a:ext cx="195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chemeClr val="dk2"/>
                </a:solidFill>
              </a:rPr>
              <a:t>Warning: 70% similar to people with glaucoma</a:t>
            </a:r>
            <a:endParaRPr sz="1000"/>
          </a:p>
        </p:txBody>
      </p:sp>
      <p:sp>
        <p:nvSpPr>
          <p:cNvPr id="292" name="Google Shape;292;p42"/>
          <p:cNvSpPr txBox="1"/>
          <p:nvPr/>
        </p:nvSpPr>
        <p:spPr>
          <a:xfrm>
            <a:off x="6653125" y="985900"/>
            <a:ext cx="1811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Your Myopia </a:t>
            </a:r>
            <a:r>
              <a:rPr lang="zh-TW" sz="1100">
                <a:solidFill>
                  <a:schemeClr val="dk2"/>
                </a:solidFill>
              </a:rPr>
              <a:t>prescription</a:t>
            </a:r>
            <a:r>
              <a:rPr lang="zh-TW" sz="11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1700" y="25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Understand records from Colour &amp; Slope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5773700" y="4071625"/>
            <a:ext cx="31002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Similar range of eye prescription record</a:t>
            </a:r>
            <a:endParaRPr sz="1100"/>
          </a:p>
        </p:txBody>
      </p:sp>
      <p:sp>
        <p:nvSpPr>
          <p:cNvPr id="299" name="Google Shape;299;p43"/>
          <p:cNvSpPr txBox="1"/>
          <p:nvPr/>
        </p:nvSpPr>
        <p:spPr>
          <a:xfrm>
            <a:off x="5773700" y="4397625"/>
            <a:ext cx="3000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Level of severity can be understood from the colour.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39950" y="4193309"/>
            <a:ext cx="19590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Rapid change in presciption</a:t>
            </a:r>
            <a:endParaRPr sz="1100"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85300" y="1175025"/>
            <a:ext cx="23799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Proposed Colour Scale(D)</a:t>
            </a:r>
            <a:endParaRPr sz="1100"/>
          </a:p>
        </p:txBody>
      </p:sp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 b="17379" l="60566" r="22312" t="21274"/>
          <a:stretch/>
        </p:blipFill>
        <p:spPr>
          <a:xfrm>
            <a:off x="5193638" y="997550"/>
            <a:ext cx="1488648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4">
            <a:alphaModFix/>
          </a:blip>
          <a:srcRect b="17692" l="54112" r="28710" t="20961"/>
          <a:stretch/>
        </p:blipFill>
        <p:spPr>
          <a:xfrm>
            <a:off x="7096175" y="829650"/>
            <a:ext cx="1570651" cy="31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2146902" y="1652550"/>
            <a:ext cx="15705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900"/>
              <a:t>For colourblinded</a:t>
            </a:r>
            <a:endParaRPr sz="900"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5">
            <a:alphaModFix/>
          </a:blip>
          <a:srcRect b="18497" l="27162" r="56557" t="23169"/>
          <a:stretch/>
        </p:blipFill>
        <p:spPr>
          <a:xfrm>
            <a:off x="3209099" y="863475"/>
            <a:ext cx="1570651" cy="316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6">
            <a:alphaModFix/>
          </a:blip>
          <a:srcRect b="25334" l="32805" r="32299" t="60523"/>
          <a:stretch/>
        </p:blipFill>
        <p:spPr>
          <a:xfrm>
            <a:off x="85300" y="1704650"/>
            <a:ext cx="1906200" cy="4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184350" y="2827300"/>
            <a:ext cx="1027500" cy="1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tutorial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explanation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ideas</a:t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 rotWithShape="1">
          <a:blip r:embed="rId3">
            <a:alphaModFix/>
          </a:blip>
          <a:srcRect b="20571" l="43055" r="40386" t="21383"/>
          <a:stretch/>
        </p:blipFill>
        <p:spPr>
          <a:xfrm>
            <a:off x="1047075" y="1369450"/>
            <a:ext cx="1847174" cy="36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6087850" y="1694638"/>
            <a:ext cx="22284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Users can tap on a circle to look at the detail record.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Tap outside the graph to change to another eye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Only show 4 - 5 records at a time.Scroll Horizontally to see other part of the chart. Overall trend can be shown in another page</a:t>
            </a:r>
            <a:endParaRPr sz="1100"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4">
            <a:alphaModFix/>
          </a:blip>
          <a:srcRect b="10040" l="35005" r="44103" t="15471"/>
          <a:stretch/>
        </p:blipFill>
        <p:spPr>
          <a:xfrm>
            <a:off x="3820475" y="1307352"/>
            <a:ext cx="1847174" cy="370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991163" y="1092553"/>
            <a:ext cx="19590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Idea 1: </a:t>
            </a:r>
            <a:endParaRPr sz="1100"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3680338" y="1064253"/>
            <a:ext cx="1959000" cy="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/>
              <a:t>Idea 2: 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TW" sz="3300"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b="0" i="0" lang="zh-TW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1100"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28650" y="1809749"/>
            <a:ext cx="788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 1: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mprove pare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nts’ 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accessibility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their kids’ eye data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 2: Improve parents’ 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intuition of thei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kids’ eye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  <a:endParaRPr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i="0" lang="zh-TW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ducate parents and kids about the importance of eye health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b="0" i="0" lang="zh-TW" sz="2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TW" sz="2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</a:endParaRPr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628650" y="1268050"/>
            <a:ext cx="5222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audience: Parents with kids aged from 6 - 8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br>
              <a:rPr b="0" i="0" lang="zh-TW" sz="2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zh-TW" sz="2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materials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 rotWithShape="1">
          <a:blip r:embed="rId3">
            <a:alphaModFix/>
          </a:blip>
          <a:srcRect b="10178" l="39537" r="39493" t="13345"/>
          <a:stretch/>
        </p:blipFill>
        <p:spPr>
          <a:xfrm>
            <a:off x="1330100" y="1252275"/>
            <a:ext cx="1647000" cy="337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Main Menu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10789" l="39327" r="39528" t="13544"/>
          <a:stretch/>
        </p:blipFill>
        <p:spPr>
          <a:xfrm>
            <a:off x="4355925" y="799100"/>
            <a:ext cx="1997400" cy="402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6"/>
          <p:cNvCxnSpPr/>
          <p:nvPr/>
        </p:nvCxnSpPr>
        <p:spPr>
          <a:xfrm rot="10800000">
            <a:off x="2520225" y="3433075"/>
            <a:ext cx="17955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 rotWithShape="1">
          <a:blip r:embed="rId3">
            <a:alphaModFix/>
          </a:blip>
          <a:srcRect b="0" l="4589" r="2697" t="1603"/>
          <a:stretch/>
        </p:blipFill>
        <p:spPr>
          <a:xfrm>
            <a:off x="360825" y="912675"/>
            <a:ext cx="1853649" cy="3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 rotWithShape="1">
          <a:blip r:embed="rId4">
            <a:alphaModFix/>
          </a:blip>
          <a:srcRect b="0" l="3688" r="6123" t="0"/>
          <a:stretch/>
        </p:blipFill>
        <p:spPr>
          <a:xfrm>
            <a:off x="2921700" y="912675"/>
            <a:ext cx="1823874" cy="380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5">
            <a:alphaModFix/>
          </a:blip>
          <a:srcRect b="2787" l="5718" r="5067" t="2083"/>
          <a:stretch/>
        </p:blipFill>
        <p:spPr>
          <a:xfrm>
            <a:off x="5360825" y="912675"/>
            <a:ext cx="1886438" cy="38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7339800" y="1558850"/>
            <a:ext cx="15039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 Instruction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count down for 5 seconds and change to next instruction.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7"/>
          <p:cNvSpPr txBox="1"/>
          <p:nvPr>
            <p:ph idx="4294967295" type="title"/>
          </p:nvPr>
        </p:nvSpPr>
        <p:spPr>
          <a:xfrm>
            <a:off x="53175" y="93150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Eye Exercises Video</a:t>
            </a:r>
            <a:endParaRPr/>
          </a:p>
        </p:txBody>
      </p:sp>
      <p:cxnSp>
        <p:nvCxnSpPr>
          <p:cNvPr id="340" name="Google Shape;340;p47"/>
          <p:cNvCxnSpPr/>
          <p:nvPr/>
        </p:nvCxnSpPr>
        <p:spPr>
          <a:xfrm rot="10800000">
            <a:off x="3928150" y="1904900"/>
            <a:ext cx="17955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1" name="Google Shape;341;p47"/>
          <p:cNvSpPr txBox="1"/>
          <p:nvPr/>
        </p:nvSpPr>
        <p:spPr>
          <a:xfrm>
            <a:off x="7386075" y="3020100"/>
            <a:ext cx="15039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screen time by asking them to look away for certain time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1987575" y="39348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4" y="899675"/>
            <a:ext cx="1942025" cy="401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247" y="899673"/>
            <a:ext cx="2079375" cy="401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469" y="899673"/>
            <a:ext cx="2024355" cy="4015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8"/>
          <p:cNvSpPr txBox="1"/>
          <p:nvPr/>
        </p:nvSpPr>
        <p:spPr>
          <a:xfrm>
            <a:off x="7474225" y="1650825"/>
            <a:ext cx="1362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 the exercise to earn credits that can be used in the achievement page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8"/>
          <p:cNvSpPr txBox="1"/>
          <p:nvPr>
            <p:ph idx="4294967295" type="title"/>
          </p:nvPr>
        </p:nvSpPr>
        <p:spPr>
          <a:xfrm>
            <a:off x="53175" y="93150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Eye Exercises Video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67" y="835209"/>
            <a:ext cx="1956746" cy="39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174" y="835209"/>
            <a:ext cx="2027175" cy="3972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5282376" y="1480400"/>
            <a:ext cx="22029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Ask the patient to tell you the direction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swap the direction that is told by the patient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Patient: upward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swap from bottom to the top → back to the eye test menu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9"/>
          <p:cNvSpPr txBox="1"/>
          <p:nvPr>
            <p:ph idx="4294967295" type="title"/>
          </p:nvPr>
        </p:nvSpPr>
        <p:spPr>
          <a:xfrm>
            <a:off x="31950" y="43625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Self Eye Test</a:t>
            </a:r>
            <a:endParaRPr/>
          </a:p>
        </p:txBody>
      </p:sp>
      <p:cxnSp>
        <p:nvCxnSpPr>
          <p:cNvPr id="360" name="Google Shape;360;p49"/>
          <p:cNvCxnSpPr/>
          <p:nvPr/>
        </p:nvCxnSpPr>
        <p:spPr>
          <a:xfrm rot="10800000">
            <a:off x="2019450" y="1959775"/>
            <a:ext cx="1383600" cy="27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947" y="847625"/>
            <a:ext cx="2042553" cy="40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0" y="958438"/>
            <a:ext cx="2067105" cy="401526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2487066" y="1726425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patient to tell you the direction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 the direction that is told by the patient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Patient: downward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 from top to the bottom → back to the eye test menu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0"/>
          <p:cNvSpPr txBox="1"/>
          <p:nvPr/>
        </p:nvSpPr>
        <p:spPr>
          <a:xfrm>
            <a:off x="7219988" y="1528313"/>
            <a:ext cx="16389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patient to tell you the direction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 the direction that is told by the patient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Patient: left hand side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Eye examiner: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swap from right to the left → back to the eye test menu </a:t>
            </a:r>
            <a:endParaRPr sz="1100"/>
          </a:p>
        </p:txBody>
      </p:sp>
      <p:sp>
        <p:nvSpPr>
          <p:cNvPr id="369" name="Google Shape;369;p50"/>
          <p:cNvSpPr txBox="1"/>
          <p:nvPr>
            <p:ph idx="4294967295" type="title"/>
          </p:nvPr>
        </p:nvSpPr>
        <p:spPr>
          <a:xfrm>
            <a:off x="31950" y="43625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Self Eye Test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10596" l="39597" r="39593" t="13663"/>
          <a:stretch/>
        </p:blipFill>
        <p:spPr>
          <a:xfrm>
            <a:off x="354575" y="994025"/>
            <a:ext cx="1789973" cy="36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 rotWithShape="1">
          <a:blip r:embed="rId4">
            <a:alphaModFix/>
          </a:blip>
          <a:srcRect b="11616" l="39603" r="39792" t="13532"/>
          <a:stretch/>
        </p:blipFill>
        <p:spPr>
          <a:xfrm>
            <a:off x="2933401" y="997537"/>
            <a:ext cx="1789973" cy="365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1"/>
          <p:cNvPicPr preferRelativeResize="0"/>
          <p:nvPr/>
        </p:nvPicPr>
        <p:blipFill rotWithShape="1">
          <a:blip r:embed="rId5">
            <a:alphaModFix/>
          </a:blip>
          <a:srcRect b="10785" l="39361" r="39943" t="13047"/>
          <a:stretch/>
        </p:blipFill>
        <p:spPr>
          <a:xfrm>
            <a:off x="5545176" y="994013"/>
            <a:ext cx="1770216" cy="36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>
            <p:ph idx="4294967295" type="title"/>
          </p:nvPr>
        </p:nvSpPr>
        <p:spPr>
          <a:xfrm>
            <a:off x="31950" y="43625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Tips</a:t>
            </a:r>
            <a:endParaRPr/>
          </a:p>
        </p:txBody>
      </p:sp>
      <p:cxnSp>
        <p:nvCxnSpPr>
          <p:cNvPr id="378" name="Google Shape;378;p51"/>
          <p:cNvCxnSpPr/>
          <p:nvPr/>
        </p:nvCxnSpPr>
        <p:spPr>
          <a:xfrm flipH="1">
            <a:off x="1701100" y="2065900"/>
            <a:ext cx="1433100" cy="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9" name="Google Shape;379;p51"/>
          <p:cNvCxnSpPr/>
          <p:nvPr/>
        </p:nvCxnSpPr>
        <p:spPr>
          <a:xfrm flipH="1">
            <a:off x="4273150" y="2324425"/>
            <a:ext cx="1433100" cy="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0" name="Google Shape;380;p51"/>
          <p:cNvSpPr txBox="1"/>
          <p:nvPr/>
        </p:nvSpPr>
        <p:spPr>
          <a:xfrm>
            <a:off x="7418100" y="2002343"/>
            <a:ext cx="1638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some general advices on how to take care of your eyes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1788325" y="577050"/>
            <a:ext cx="5642400" cy="43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2670597" y="732578"/>
            <a:ext cx="3802800" cy="925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destroy your eyes within 1 minute</a:t>
            </a:r>
            <a:endParaRPr sz="1100"/>
          </a:p>
        </p:txBody>
      </p:sp>
      <p:sp>
        <p:nvSpPr>
          <p:cNvPr id="387" name="Google Shape;387;p52"/>
          <p:cNvSpPr txBox="1"/>
          <p:nvPr/>
        </p:nvSpPr>
        <p:spPr>
          <a:xfrm>
            <a:off x="3608784" y="3517106"/>
            <a:ext cx="1926300" cy="663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1100"/>
          </a:p>
        </p:txBody>
      </p:sp>
      <p:sp>
        <p:nvSpPr>
          <p:cNvPr id="388" name="Google Shape;388;p52"/>
          <p:cNvSpPr/>
          <p:nvPr/>
        </p:nvSpPr>
        <p:spPr>
          <a:xfrm>
            <a:off x="2376488" y="2190750"/>
            <a:ext cx="913200" cy="925200"/>
          </a:xfrm>
          <a:prstGeom prst="smileyFace">
            <a:avLst>
              <a:gd fmla="val 4653" name="adj"/>
            </a:avLst>
          </a:prstGeom>
          <a:solidFill>
            <a:schemeClr val="lt1"/>
          </a:solidFill>
          <a:ln cap="flat" cmpd="sng" w="12700">
            <a:solidFill>
              <a:srgbClr val="2F52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581" y="1774031"/>
            <a:ext cx="1731169" cy="1435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52"/>
          <p:cNvCxnSpPr/>
          <p:nvPr/>
        </p:nvCxnSpPr>
        <p:spPr>
          <a:xfrm>
            <a:off x="2822972" y="3115865"/>
            <a:ext cx="0" cy="85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1" name="Google Shape;391;p52"/>
          <p:cNvCxnSpPr/>
          <p:nvPr/>
        </p:nvCxnSpPr>
        <p:spPr>
          <a:xfrm>
            <a:off x="2832497" y="3115865"/>
            <a:ext cx="376200" cy="320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2" name="Google Shape;392;p52"/>
          <p:cNvCxnSpPr/>
          <p:nvPr/>
        </p:nvCxnSpPr>
        <p:spPr>
          <a:xfrm flipH="1">
            <a:off x="2433872" y="3115865"/>
            <a:ext cx="389100" cy="31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3" name="Google Shape;393;p52"/>
          <p:cNvCxnSpPr/>
          <p:nvPr/>
        </p:nvCxnSpPr>
        <p:spPr>
          <a:xfrm flipH="1">
            <a:off x="2353772" y="3968353"/>
            <a:ext cx="469200" cy="59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94" name="Google Shape;394;p52"/>
          <p:cNvCxnSpPr/>
          <p:nvPr/>
        </p:nvCxnSpPr>
        <p:spPr>
          <a:xfrm>
            <a:off x="2832497" y="3968353"/>
            <a:ext cx="776100" cy="85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5" name="Google Shape;395;p52"/>
          <p:cNvSpPr txBox="1"/>
          <p:nvPr/>
        </p:nvSpPr>
        <p:spPr>
          <a:xfrm>
            <a:off x="3608784" y="2690813"/>
            <a:ext cx="1926300" cy="66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play</a:t>
            </a:r>
            <a:endParaRPr sz="1100"/>
          </a:p>
        </p:txBody>
      </p:sp>
      <p:sp>
        <p:nvSpPr>
          <p:cNvPr id="396" name="Google Shape;396;p52"/>
          <p:cNvSpPr txBox="1"/>
          <p:nvPr/>
        </p:nvSpPr>
        <p:spPr>
          <a:xfrm>
            <a:off x="3608784" y="1863328"/>
            <a:ext cx="1926300" cy="663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100"/>
          </a:p>
        </p:txBody>
      </p:sp>
      <p:sp>
        <p:nvSpPr>
          <p:cNvPr id="397" name="Google Shape;397;p52"/>
          <p:cNvSpPr txBox="1"/>
          <p:nvPr>
            <p:ph type="title"/>
          </p:nvPr>
        </p:nvSpPr>
        <p:spPr>
          <a:xfrm>
            <a:off x="31950" y="43625"/>
            <a:ext cx="80334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Game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/>
        </p:nvSpPr>
        <p:spPr>
          <a:xfrm>
            <a:off x="1788319" y="184547"/>
            <a:ext cx="5642372" cy="47744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2670572" y="501253"/>
            <a:ext cx="3802856" cy="9251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destroy your eyes within 1 minute</a:t>
            </a:r>
            <a:endParaRPr sz="1100"/>
          </a:p>
        </p:txBody>
      </p:sp>
      <p:sp>
        <p:nvSpPr>
          <p:cNvPr id="404" name="Google Shape;404;p53"/>
          <p:cNvSpPr txBox="1"/>
          <p:nvPr/>
        </p:nvSpPr>
        <p:spPr>
          <a:xfrm>
            <a:off x="3608784" y="3517106"/>
            <a:ext cx="1926431" cy="663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Accomplishment</a:t>
            </a:r>
            <a:endParaRPr sz="1100"/>
          </a:p>
        </p:txBody>
      </p:sp>
      <p:sp>
        <p:nvSpPr>
          <p:cNvPr id="405" name="Google Shape;405;p53"/>
          <p:cNvSpPr/>
          <p:nvPr/>
        </p:nvSpPr>
        <p:spPr>
          <a:xfrm>
            <a:off x="2376488" y="2190750"/>
            <a:ext cx="913209" cy="925115"/>
          </a:xfrm>
          <a:prstGeom prst="smileyFace">
            <a:avLst>
              <a:gd fmla="val 4653" name="adj"/>
            </a:avLst>
          </a:prstGeom>
          <a:solidFill>
            <a:schemeClr val="lt1"/>
          </a:solidFill>
          <a:ln cap="flat" cmpd="sng" w="12700">
            <a:solidFill>
              <a:srgbClr val="2F52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581" y="1774031"/>
            <a:ext cx="1731169" cy="14358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53"/>
          <p:cNvCxnSpPr/>
          <p:nvPr/>
        </p:nvCxnSpPr>
        <p:spPr>
          <a:xfrm>
            <a:off x="2822972" y="3115865"/>
            <a:ext cx="0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08" name="Google Shape;408;p53"/>
          <p:cNvCxnSpPr/>
          <p:nvPr/>
        </p:nvCxnSpPr>
        <p:spPr>
          <a:xfrm>
            <a:off x="2832497" y="3115865"/>
            <a:ext cx="376238" cy="3202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09" name="Google Shape;409;p53"/>
          <p:cNvCxnSpPr/>
          <p:nvPr/>
        </p:nvCxnSpPr>
        <p:spPr>
          <a:xfrm flipH="1">
            <a:off x="2433638" y="3115865"/>
            <a:ext cx="389334" cy="31670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10" name="Google Shape;410;p53"/>
          <p:cNvCxnSpPr/>
          <p:nvPr/>
        </p:nvCxnSpPr>
        <p:spPr>
          <a:xfrm flipH="1">
            <a:off x="2353865" y="3968353"/>
            <a:ext cx="469106" cy="5929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11" name="Google Shape;411;p53"/>
          <p:cNvCxnSpPr/>
          <p:nvPr/>
        </p:nvCxnSpPr>
        <p:spPr>
          <a:xfrm>
            <a:off x="2832497" y="3968353"/>
            <a:ext cx="776287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12" name="Google Shape;412;p53"/>
          <p:cNvSpPr txBox="1"/>
          <p:nvPr/>
        </p:nvSpPr>
        <p:spPr>
          <a:xfrm>
            <a:off x="3608784" y="2690813"/>
            <a:ext cx="1926431" cy="661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play</a:t>
            </a:r>
            <a:endParaRPr sz="1100"/>
          </a:p>
        </p:txBody>
      </p:sp>
      <p:sp>
        <p:nvSpPr>
          <p:cNvPr id="413" name="Google Shape;413;p53"/>
          <p:cNvSpPr txBox="1"/>
          <p:nvPr/>
        </p:nvSpPr>
        <p:spPr>
          <a:xfrm>
            <a:off x="3608784" y="1863328"/>
            <a:ext cx="1926431" cy="663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100"/>
          </a:p>
        </p:txBody>
      </p:sp>
      <p:cxnSp>
        <p:nvCxnSpPr>
          <p:cNvPr id="414" name="Google Shape;414;p53"/>
          <p:cNvCxnSpPr/>
          <p:nvPr/>
        </p:nvCxnSpPr>
        <p:spPr>
          <a:xfrm flipH="1">
            <a:off x="5687615" y="2016919"/>
            <a:ext cx="912019" cy="2083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15" name="Google Shape;415;p53"/>
          <p:cNvSpPr txBox="1"/>
          <p:nvPr/>
        </p:nvSpPr>
        <p:spPr>
          <a:xfrm>
            <a:off x="6599616" y="1877625"/>
            <a:ext cx="912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/>
          <p:nvPr/>
        </p:nvSpPr>
        <p:spPr>
          <a:xfrm>
            <a:off x="482203" y="482203"/>
            <a:ext cx="2977753" cy="417909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19050">
              <a:srgbClr val="000000">
                <a:alpha val="62745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614363" y="604838"/>
            <a:ext cx="2712244" cy="3933825"/>
          </a:xfrm>
          <a:prstGeom prst="rect">
            <a:avLst/>
          </a:prstGeom>
          <a:noFill/>
          <a:ln cap="sq" cmpd="sng" w="9525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910" l="0" r="-1" t="0"/>
          <a:stretch/>
        </p:blipFill>
        <p:spPr>
          <a:xfrm>
            <a:off x="747713" y="729853"/>
            <a:ext cx="2446734" cy="368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/>
          <p:nvPr/>
        </p:nvSpPr>
        <p:spPr>
          <a:xfrm>
            <a:off x="3943350" y="190500"/>
            <a:ext cx="5019675" cy="4576763"/>
          </a:xfrm>
          <a:prstGeom prst="rect">
            <a:avLst/>
          </a:prstGeom>
          <a:solidFill>
            <a:srgbClr val="AFABAB">
              <a:alpha val="2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4"/>
          <p:cNvSpPr txBox="1"/>
          <p:nvPr>
            <p:ph type="title"/>
          </p:nvPr>
        </p:nvSpPr>
        <p:spPr>
          <a:xfrm>
            <a:off x="4306490" y="561975"/>
            <a:ext cx="4285059" cy="3851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b="0" i="0" lang="zh-TW" sz="4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upon a time, there’s an evil professor who had an evil dream…</a:t>
            </a:r>
            <a:endParaRPr sz="1100"/>
          </a:p>
        </p:txBody>
      </p:sp>
      <p:cxnSp>
        <p:nvCxnSpPr>
          <p:cNvPr id="425" name="Google Shape;425;p54"/>
          <p:cNvCxnSpPr/>
          <p:nvPr/>
        </p:nvCxnSpPr>
        <p:spPr>
          <a:xfrm>
            <a:off x="4720828" y="590550"/>
            <a:ext cx="153590" cy="74056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26" name="Google Shape;426;p54"/>
          <p:cNvSpPr txBox="1"/>
          <p:nvPr/>
        </p:nvSpPr>
        <p:spPr>
          <a:xfrm>
            <a:off x="4006453" y="196453"/>
            <a:ext cx="1582340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story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ForeSEE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628650" y="1574975"/>
            <a:ext cx="7886700" cy="155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/>
              <a:t>A phone application that</a:t>
            </a:r>
            <a:r>
              <a:rPr lang="zh-TW"/>
              <a:t>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allows users to view, record and understand eye check records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educates users with </a:t>
            </a:r>
            <a:r>
              <a:rPr lang="zh-TW"/>
              <a:t>multimedia</a:t>
            </a:r>
            <a:r>
              <a:rPr lang="zh-TW"/>
              <a:t> content(texts, </a:t>
            </a:r>
            <a:r>
              <a:rPr lang="zh-TW"/>
              <a:t>videos</a:t>
            </a:r>
            <a:r>
              <a:rPr lang="zh-TW"/>
              <a:t> and games) on how to take care of their eyes and why is it important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 b="1" l="2997" r="4253" t="0"/>
          <a:stretch/>
        </p:blipFill>
        <p:spPr>
          <a:xfrm>
            <a:off x="4562839" y="-126237"/>
            <a:ext cx="4695997" cy="29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 b="15874" l="0" r="-1" t="0"/>
          <a:stretch/>
        </p:blipFill>
        <p:spPr>
          <a:xfrm>
            <a:off x="4567428" y="1865375"/>
            <a:ext cx="4697730" cy="31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5"/>
          <p:cNvSpPr txBox="1"/>
          <p:nvPr>
            <p:ph idx="1" type="body"/>
          </p:nvPr>
        </p:nvSpPr>
        <p:spPr>
          <a:xfrm>
            <a:off x="603647" y="1703784"/>
            <a:ext cx="3602831" cy="2842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wanted to make everyone suffering from myopia</a:t>
            </a:r>
            <a:endParaRPr sz="1100"/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609" y="677465"/>
            <a:ext cx="784621" cy="165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328" y="892969"/>
            <a:ext cx="870347" cy="18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75" y="278606"/>
            <a:ext cx="760809" cy="161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731" y="677465"/>
            <a:ext cx="783431" cy="165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219" y="278606"/>
            <a:ext cx="760809" cy="161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609" y="1597819"/>
            <a:ext cx="784621" cy="165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328" y="1813321"/>
            <a:ext cx="870347" cy="18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75" y="1200150"/>
            <a:ext cx="760809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731" y="1597819"/>
            <a:ext cx="783431" cy="165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219" y="1200150"/>
            <a:ext cx="760809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609" y="2519363"/>
            <a:ext cx="784621" cy="165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328" y="2734865"/>
            <a:ext cx="870347" cy="18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75" y="2120503"/>
            <a:ext cx="760809" cy="161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731" y="2519363"/>
            <a:ext cx="783431" cy="165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219" y="2120503"/>
            <a:ext cx="760809" cy="1610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56"/>
          <p:cNvCxnSpPr/>
          <p:nvPr/>
        </p:nvCxnSpPr>
        <p:spPr>
          <a:xfrm flipH="1">
            <a:off x="6406753" y="469106"/>
            <a:ext cx="910828" cy="2083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56" name="Google Shape;456;p56"/>
          <p:cNvSpPr txBox="1"/>
          <p:nvPr/>
        </p:nvSpPr>
        <p:spPr>
          <a:xfrm>
            <a:off x="7317568" y="329800"/>
            <a:ext cx="870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1100"/>
          </a:p>
        </p:txBody>
      </p:sp>
      <p:sp>
        <p:nvSpPr>
          <p:cNvPr id="457" name="Google Shape;457;p56"/>
          <p:cNvSpPr txBox="1"/>
          <p:nvPr/>
        </p:nvSpPr>
        <p:spPr>
          <a:xfrm>
            <a:off x="200025" y="981075"/>
            <a:ext cx="1762125" cy="1915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0" i="0" lang="zh-TW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were invited to be part of his team</a:t>
            </a:r>
            <a:endParaRPr sz="1100"/>
          </a:p>
        </p:txBody>
      </p:sp>
      <p:pic>
        <p:nvPicPr>
          <p:cNvPr id="458" name="Google Shape;45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5" y="3567113"/>
            <a:ext cx="2638425" cy="14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7178" y="3484959"/>
            <a:ext cx="3033712" cy="161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7"/>
          <p:cNvCxnSpPr/>
          <p:nvPr/>
        </p:nvCxnSpPr>
        <p:spPr>
          <a:xfrm flipH="1">
            <a:off x="6406753" y="469106"/>
            <a:ext cx="910828" cy="2083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65" name="Google Shape;465;p57"/>
          <p:cNvSpPr txBox="1"/>
          <p:nvPr/>
        </p:nvSpPr>
        <p:spPr>
          <a:xfrm>
            <a:off x="7317568" y="329800"/>
            <a:ext cx="833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1100"/>
          </a:p>
        </p:txBody>
      </p:sp>
      <p:pic>
        <p:nvPicPr>
          <p:cNvPr id="466" name="Google Shape;4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219" y="278606"/>
            <a:ext cx="760809" cy="161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 txBox="1"/>
          <p:nvPr/>
        </p:nvSpPr>
        <p:spPr>
          <a:xfrm>
            <a:off x="3943350" y="389334"/>
            <a:ext cx="1338262" cy="1107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job is to help making everyone on this planet suffering from myopia</a:t>
            </a:r>
            <a:endParaRPr sz="1100"/>
          </a:p>
        </p:txBody>
      </p:sp>
      <p:pic>
        <p:nvPicPr>
          <p:cNvPr id="468" name="Google Shape;46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63403"/>
            <a:ext cx="2383631" cy="268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7288" y="2212181"/>
            <a:ext cx="378975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596" y="194072"/>
            <a:ext cx="883444" cy="84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228" y="329803"/>
            <a:ext cx="2035969" cy="175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58"/>
          <p:cNvGrpSpPr/>
          <p:nvPr/>
        </p:nvGrpSpPr>
        <p:grpSpPr>
          <a:xfrm>
            <a:off x="-247650" y="-44053"/>
            <a:ext cx="9386888" cy="5192315"/>
            <a:chOff x="-329674" y="-51881"/>
            <a:chExt cx="12515851" cy="6923798"/>
          </a:xfrm>
        </p:grpSpPr>
        <p:sp>
          <p:nvSpPr>
            <p:cNvPr id="477" name="Google Shape;477;p58"/>
            <p:cNvSpPr/>
            <p:nvPr/>
          </p:nvSpPr>
          <p:spPr>
            <a:xfrm>
              <a:off x="-329674" y="1297633"/>
              <a:ext cx="9702801" cy="5574284"/>
            </a:xfrm>
            <a:custGeom>
              <a:rect b="b" l="l" r="r" t="t"/>
              <a:pathLst>
                <a:path extrusionOk="0" h="1169" w="2038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670451" y="2018432"/>
              <a:ext cx="7373939" cy="4848722"/>
            </a:xfrm>
            <a:custGeom>
              <a:rect b="b" l="l" r="r" t="t"/>
              <a:pathLst>
                <a:path extrusionOk="0" h="1017" w="1549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251351" y="1788221"/>
              <a:ext cx="8035926" cy="5083696"/>
            </a:xfrm>
            <a:custGeom>
              <a:rect b="b" l="l" r="r" t="t"/>
              <a:pathLst>
                <a:path extrusionOk="0" h="1066" w="1688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-1062" y="549844"/>
              <a:ext cx="10334627" cy="6322073"/>
            </a:xfrm>
            <a:custGeom>
              <a:rect b="b" l="l" r="r" t="t"/>
              <a:pathLst>
                <a:path extrusionOk="0" h="1326" w="2171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3701" y="6186047"/>
              <a:ext cx="504825" cy="681108"/>
            </a:xfrm>
            <a:custGeom>
              <a:rect b="b" l="l" r="r" t="t"/>
              <a:pathLst>
                <a:path extrusionOk="0" h="143" w="106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-1062" y="-51881"/>
              <a:ext cx="11091864" cy="6923798"/>
            </a:xfrm>
            <a:custGeom>
              <a:rect b="b" l="l" r="r" t="t"/>
              <a:pathLst>
                <a:path extrusionOk="0" h="1452" w="233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5426601" y="5275"/>
              <a:ext cx="5788025" cy="6847590"/>
            </a:xfrm>
            <a:custGeom>
              <a:rect b="b" l="l" r="r" t="t"/>
              <a:pathLst>
                <a:path extrusionOk="0" h="1436" w="121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-1062" y="5275"/>
              <a:ext cx="1057276" cy="614426"/>
            </a:xfrm>
            <a:custGeom>
              <a:rect b="b" l="l" r="r" t="t"/>
              <a:pathLst>
                <a:path extrusionOk="0" h="129" w="222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5821889" y="5275"/>
              <a:ext cx="5588000" cy="6866642"/>
            </a:xfrm>
            <a:custGeom>
              <a:rect b="b" l="l" r="r" t="t"/>
              <a:pathLst>
                <a:path extrusionOk="0" h="1440" w="1174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3701" y="512"/>
              <a:ext cx="595313" cy="352461"/>
            </a:xfrm>
            <a:custGeom>
              <a:rect b="b" l="l" r="r" t="t"/>
              <a:pathLst>
                <a:path extrusionOk="0" h="74" w="125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6012390" y="5275"/>
              <a:ext cx="5497512" cy="6866642"/>
            </a:xfrm>
            <a:custGeom>
              <a:rect b="b" l="l" r="r" t="t"/>
              <a:pathLst>
                <a:path extrusionOk="0" h="1440" w="1155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-1062" y="5275"/>
              <a:ext cx="357188" cy="214335"/>
            </a:xfrm>
            <a:custGeom>
              <a:rect b="b" l="l" r="r" t="t"/>
              <a:pathLst>
                <a:path extrusionOk="0" h="45" w="7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cap="flat" cmpd="sng" w="12700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6210827" y="512"/>
              <a:ext cx="5522913" cy="6871405"/>
            </a:xfrm>
            <a:custGeom>
              <a:rect b="b" l="l" r="r" t="t"/>
              <a:pathLst>
                <a:path extrusionOk="0" h="1441" w="116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6463240" y="5275"/>
              <a:ext cx="5413375" cy="6866642"/>
            </a:xfrm>
            <a:custGeom>
              <a:rect b="b" l="l" r="r" t="t"/>
              <a:pathLst>
                <a:path extrusionOk="0" h="1440" w="1137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6877577" y="5275"/>
              <a:ext cx="5037138" cy="6861880"/>
            </a:xfrm>
            <a:custGeom>
              <a:rect b="b" l="l" r="r" t="t"/>
              <a:pathLst>
                <a:path extrusionOk="0" h="1439" w="1058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8768290" y="5275"/>
              <a:ext cx="3417887" cy="2741894"/>
            </a:xfrm>
            <a:custGeom>
              <a:rect b="b" l="l" r="r" t="t"/>
              <a:pathLst>
                <a:path extrusionOk="0" h="575" w="718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9235015" y="10038"/>
              <a:ext cx="2951162" cy="2556137"/>
            </a:xfrm>
            <a:custGeom>
              <a:rect b="b" l="l" r="r" t="t"/>
              <a:pathLst>
                <a:path extrusionOk="0" h="536" w="62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10020827" y="5275"/>
              <a:ext cx="2165350" cy="1359040"/>
            </a:xfrm>
            <a:custGeom>
              <a:rect b="b" l="l" r="r" t="t"/>
              <a:pathLst>
                <a:path extrusionOk="0" h="285" w="45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11290827" y="5275"/>
              <a:ext cx="895350" cy="535043"/>
            </a:xfrm>
            <a:custGeom>
              <a:rect b="b" l="l" r="r" t="t"/>
              <a:pathLst>
                <a:path extrusionOk="0" h="112" w="188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cap="flat" cmpd="sng" w="9525">
              <a:solidFill>
                <a:schemeClr val="dk1">
                  <a:alpha val="19607"/>
                </a:schemeClr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58"/>
          <p:cNvSpPr/>
          <p:nvPr/>
        </p:nvSpPr>
        <p:spPr>
          <a:xfrm rot="10800000">
            <a:off x="4419600" y="3289696"/>
            <a:ext cx="304800" cy="263128"/>
          </a:xfrm>
          <a:prstGeom prst="triangle">
            <a:avLst>
              <a:gd fmla="val 50000" name="adj"/>
            </a:avLst>
          </a:prstGeom>
          <a:solidFill>
            <a:srgbClr val="FDC37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8"/>
          <p:cNvSpPr txBox="1"/>
          <p:nvPr>
            <p:ph type="title"/>
          </p:nvPr>
        </p:nvSpPr>
        <p:spPr>
          <a:xfrm>
            <a:off x="1535906" y="3463528"/>
            <a:ext cx="6062662" cy="7060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0" i="0" lang="zh-TW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That’s how the story started…</a:t>
            </a:r>
            <a:endParaRPr sz="1100"/>
          </a:p>
        </p:txBody>
      </p:sp>
      <p:sp>
        <p:nvSpPr>
          <p:cNvPr id="498" name="Google Shape;498;p58"/>
          <p:cNvSpPr/>
          <p:nvPr/>
        </p:nvSpPr>
        <p:spPr>
          <a:xfrm>
            <a:off x="2289571" y="715565"/>
            <a:ext cx="4564856" cy="2574131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DC3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drawing, table&#10;&#10;Description automatically generated" id="499" name="Google Shape;499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18" l="0" r="1" t="0"/>
          <a:stretch/>
        </p:blipFill>
        <p:spPr>
          <a:xfrm>
            <a:off x="2414588" y="842963"/>
            <a:ext cx="4319587" cy="232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/>
        </p:nvSpPr>
        <p:spPr>
          <a:xfrm>
            <a:off x="3115865" y="121444"/>
            <a:ext cx="3125390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97" y="1139428"/>
            <a:ext cx="2853928" cy="324088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9"/>
          <p:cNvSpPr txBox="1"/>
          <p:nvPr/>
        </p:nvSpPr>
        <p:spPr>
          <a:xfrm>
            <a:off x="3732609" y="476250"/>
            <a:ext cx="1926431" cy="663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 your case</a:t>
            </a:r>
            <a:endParaRPr sz="1100"/>
          </a:p>
        </p:txBody>
      </p:sp>
      <p:sp>
        <p:nvSpPr>
          <p:cNvPr id="507" name="Google Shape;507;p59"/>
          <p:cNvSpPr txBox="1"/>
          <p:nvPr/>
        </p:nvSpPr>
        <p:spPr>
          <a:xfrm>
            <a:off x="3307556" y="1433513"/>
            <a:ext cx="2777728" cy="5203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Case:</a:t>
            </a:r>
            <a:r>
              <a:rPr b="0" i="0" lang="zh-TW" sz="1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08" name="Google Shape;508;p59"/>
          <p:cNvSpPr txBox="1"/>
          <p:nvPr/>
        </p:nvSpPr>
        <p:spPr>
          <a:xfrm>
            <a:off x="4982765" y="1516856"/>
            <a:ext cx="981075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59"/>
          <p:cNvCxnSpPr/>
          <p:nvPr/>
        </p:nvCxnSpPr>
        <p:spPr>
          <a:xfrm flipH="1">
            <a:off x="5978128" y="1516856"/>
            <a:ext cx="910828" cy="2083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10" name="Google Shape;510;p59"/>
          <p:cNvSpPr txBox="1"/>
          <p:nvPr/>
        </p:nvSpPr>
        <p:spPr>
          <a:xfrm>
            <a:off x="6888956" y="1377553"/>
            <a:ext cx="1969294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in ‘Dancing Monkey’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/>
        </p:nvSpPr>
        <p:spPr>
          <a:xfrm>
            <a:off x="3115865" y="121444"/>
            <a:ext cx="3125390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3228975" y="476250"/>
            <a:ext cx="2856309" cy="663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Case: Dancing Monkey</a:t>
            </a:r>
            <a:endParaRPr sz="1100"/>
          </a:p>
        </p:txBody>
      </p:sp>
      <p:sp>
        <p:nvSpPr>
          <p:cNvPr id="517" name="Google Shape;517;p60"/>
          <p:cNvSpPr txBox="1"/>
          <p:nvPr/>
        </p:nvSpPr>
        <p:spPr>
          <a:xfrm>
            <a:off x="3228975" y="1433513"/>
            <a:ext cx="2856309" cy="281106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Target’s Name: JOHN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Myopia Degree:300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Eye Health condition: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(if any)</a:t>
            </a:r>
            <a:endParaRPr sz="1100"/>
          </a:p>
        </p:txBody>
      </p:sp>
      <p:pic>
        <p:nvPicPr>
          <p:cNvPr id="518" name="Google Shape;5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88369"/>
            <a:ext cx="3069431" cy="281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909" y="1464469"/>
            <a:ext cx="894159" cy="938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60"/>
          <p:cNvCxnSpPr/>
          <p:nvPr/>
        </p:nvCxnSpPr>
        <p:spPr>
          <a:xfrm flipH="1">
            <a:off x="5978128" y="1516856"/>
            <a:ext cx="910828" cy="20835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21" name="Google Shape;521;p60"/>
          <p:cNvSpPr txBox="1"/>
          <p:nvPr/>
        </p:nvSpPr>
        <p:spPr>
          <a:xfrm>
            <a:off x="6888956" y="1377553"/>
            <a:ext cx="1797844" cy="1315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target will be generated according to the patient’s eye data(the patient’s data will be import to the game automatically)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1806178" y="121444"/>
            <a:ext cx="6492478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1"/>
          <p:cNvSpPr txBox="1"/>
          <p:nvPr/>
        </p:nvSpPr>
        <p:spPr>
          <a:xfrm>
            <a:off x="2032396" y="215503"/>
            <a:ext cx="6113859" cy="661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1100"/>
          </a:p>
        </p:txBody>
      </p:sp>
      <p:sp>
        <p:nvSpPr>
          <p:cNvPr id="528" name="Google Shape;528;p61"/>
          <p:cNvSpPr txBox="1"/>
          <p:nvPr/>
        </p:nvSpPr>
        <p:spPr>
          <a:xfrm>
            <a:off x="2032396" y="909638"/>
            <a:ext cx="6113859" cy="37457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96" y="1254919"/>
            <a:ext cx="1060846" cy="852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61"/>
          <p:cNvCxnSpPr/>
          <p:nvPr/>
        </p:nvCxnSpPr>
        <p:spPr>
          <a:xfrm>
            <a:off x="2405063" y="573881"/>
            <a:ext cx="54078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31" name="Google Shape;531;p61"/>
          <p:cNvCxnSpPr/>
          <p:nvPr/>
        </p:nvCxnSpPr>
        <p:spPr>
          <a:xfrm>
            <a:off x="2795588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2" name="Google Shape;532;p61"/>
          <p:cNvCxnSpPr/>
          <p:nvPr/>
        </p:nvCxnSpPr>
        <p:spPr>
          <a:xfrm>
            <a:off x="3346847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3" name="Google Shape;533;p61"/>
          <p:cNvCxnSpPr/>
          <p:nvPr/>
        </p:nvCxnSpPr>
        <p:spPr>
          <a:xfrm>
            <a:off x="4026694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4" name="Google Shape;534;p61"/>
          <p:cNvCxnSpPr/>
          <p:nvPr/>
        </p:nvCxnSpPr>
        <p:spPr>
          <a:xfrm>
            <a:off x="4632722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5" name="Google Shape;535;p61"/>
          <p:cNvCxnSpPr/>
          <p:nvPr/>
        </p:nvCxnSpPr>
        <p:spPr>
          <a:xfrm>
            <a:off x="5370909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6" name="Google Shape;536;p61"/>
          <p:cNvCxnSpPr/>
          <p:nvPr/>
        </p:nvCxnSpPr>
        <p:spPr>
          <a:xfrm>
            <a:off x="6043613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37" name="Google Shape;537;p61"/>
          <p:cNvSpPr txBox="1"/>
          <p:nvPr/>
        </p:nvSpPr>
        <p:spPr>
          <a:xfrm>
            <a:off x="2638425" y="6191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sp>
        <p:nvSpPr>
          <p:cNvPr id="538" name="Google Shape;538;p61"/>
          <p:cNvSpPr txBox="1"/>
          <p:nvPr/>
        </p:nvSpPr>
        <p:spPr>
          <a:xfrm>
            <a:off x="3186113" y="636984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100"/>
          </a:p>
        </p:txBody>
      </p:sp>
      <p:sp>
        <p:nvSpPr>
          <p:cNvPr id="539" name="Google Shape;539;p61"/>
          <p:cNvSpPr txBox="1"/>
          <p:nvPr/>
        </p:nvSpPr>
        <p:spPr>
          <a:xfrm>
            <a:off x="3869531" y="586978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540" name="Google Shape;540;p61"/>
          <p:cNvSpPr txBox="1"/>
          <p:nvPr/>
        </p:nvSpPr>
        <p:spPr>
          <a:xfrm>
            <a:off x="4475559" y="619125"/>
            <a:ext cx="313134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/>
          </a:p>
        </p:txBody>
      </p:sp>
      <p:sp>
        <p:nvSpPr>
          <p:cNvPr id="541" name="Google Shape;541;p61"/>
          <p:cNvSpPr txBox="1"/>
          <p:nvPr/>
        </p:nvSpPr>
        <p:spPr>
          <a:xfrm>
            <a:off x="5210175" y="6572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100"/>
          </a:p>
        </p:txBody>
      </p:sp>
      <p:sp>
        <p:nvSpPr>
          <p:cNvPr id="542" name="Google Shape;542;p61"/>
          <p:cNvSpPr txBox="1"/>
          <p:nvPr/>
        </p:nvSpPr>
        <p:spPr>
          <a:xfrm>
            <a:off x="5886450" y="671513"/>
            <a:ext cx="31432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100"/>
          </a:p>
        </p:txBody>
      </p:sp>
      <p:cxnSp>
        <p:nvCxnSpPr>
          <p:cNvPr id="543" name="Google Shape;543;p61"/>
          <p:cNvCxnSpPr/>
          <p:nvPr/>
        </p:nvCxnSpPr>
        <p:spPr>
          <a:xfrm>
            <a:off x="2405063" y="546497"/>
            <a:ext cx="162163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544" name="Google Shape;54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6378" y="1067990"/>
            <a:ext cx="912019" cy="130730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 txBox="1"/>
          <p:nvPr/>
        </p:nvSpPr>
        <p:spPr>
          <a:xfrm>
            <a:off x="2045494" y="902494"/>
            <a:ext cx="981075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sz="1100"/>
          </a:p>
        </p:txBody>
      </p:sp>
      <p:pic>
        <p:nvPicPr>
          <p:cNvPr id="546" name="Google Shape;54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59" y="3382565"/>
            <a:ext cx="923925" cy="107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96" y="1787128"/>
            <a:ext cx="1304925" cy="15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/>
          <p:nvPr/>
        </p:nvSpPr>
        <p:spPr>
          <a:xfrm>
            <a:off x="6132909" y="1719263"/>
            <a:ext cx="912019" cy="925115"/>
          </a:xfrm>
          <a:prstGeom prst="smileyFace">
            <a:avLst>
              <a:gd fmla="val 4653" name="adj"/>
            </a:avLst>
          </a:prstGeom>
          <a:solidFill>
            <a:schemeClr val="lt1"/>
          </a:solidFill>
          <a:ln cap="flat" cmpd="sng" w="12700">
            <a:solidFill>
              <a:srgbClr val="2F52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9" name="Google Shape;549;p61"/>
          <p:cNvCxnSpPr/>
          <p:nvPr/>
        </p:nvCxnSpPr>
        <p:spPr>
          <a:xfrm>
            <a:off x="6579394" y="2644378"/>
            <a:ext cx="0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0" name="Google Shape;550;p61"/>
          <p:cNvCxnSpPr/>
          <p:nvPr/>
        </p:nvCxnSpPr>
        <p:spPr>
          <a:xfrm>
            <a:off x="6588919" y="2644378"/>
            <a:ext cx="376238" cy="3190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1" name="Google Shape;551;p61"/>
          <p:cNvCxnSpPr/>
          <p:nvPr/>
        </p:nvCxnSpPr>
        <p:spPr>
          <a:xfrm flipH="1">
            <a:off x="6190059" y="2644378"/>
            <a:ext cx="389334" cy="3155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2" name="Google Shape;552;p61"/>
          <p:cNvCxnSpPr/>
          <p:nvPr/>
        </p:nvCxnSpPr>
        <p:spPr>
          <a:xfrm flipH="1">
            <a:off x="6110287" y="3496865"/>
            <a:ext cx="469106" cy="5929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3" name="Google Shape;553;p61"/>
          <p:cNvCxnSpPr/>
          <p:nvPr/>
        </p:nvCxnSpPr>
        <p:spPr>
          <a:xfrm>
            <a:off x="6588919" y="3496865"/>
            <a:ext cx="776287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554" name="Google Shape;554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0028" y="1362075"/>
            <a:ext cx="1278731" cy="130849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1"/>
          <p:cNvSpPr txBox="1"/>
          <p:nvPr/>
        </p:nvSpPr>
        <p:spPr>
          <a:xfrm>
            <a:off x="2032396" y="4308872"/>
            <a:ext cx="1403747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Evil Plans</a:t>
            </a:r>
            <a:endParaRPr sz="1100"/>
          </a:p>
        </p:txBody>
      </p:sp>
      <p:sp>
        <p:nvSpPr>
          <p:cNvPr id="556" name="Google Shape;556;p61"/>
          <p:cNvSpPr txBox="1"/>
          <p:nvPr/>
        </p:nvSpPr>
        <p:spPr>
          <a:xfrm>
            <a:off x="6742509" y="4293394"/>
            <a:ext cx="1403747" cy="3524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Pts:1</a:t>
            </a:r>
            <a:endParaRPr sz="1100"/>
          </a:p>
        </p:txBody>
      </p:sp>
      <p:cxnSp>
        <p:nvCxnSpPr>
          <p:cNvPr id="557" name="Google Shape;557;p61"/>
          <p:cNvCxnSpPr/>
          <p:nvPr/>
        </p:nvCxnSpPr>
        <p:spPr>
          <a:xfrm flipH="1" rot="10800000">
            <a:off x="1058465" y="611981"/>
            <a:ext cx="1116806" cy="50482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58" name="Google Shape;558;p61"/>
          <p:cNvSpPr txBox="1"/>
          <p:nvPr/>
        </p:nvSpPr>
        <p:spPr>
          <a:xfrm>
            <a:off x="395288" y="1116806"/>
            <a:ext cx="1325165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of the target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(progress with time)</a:t>
            </a:r>
            <a:endParaRPr sz="1100"/>
          </a:p>
        </p:txBody>
      </p:sp>
      <p:cxnSp>
        <p:nvCxnSpPr>
          <p:cNvPr id="559" name="Google Shape;559;p61"/>
          <p:cNvCxnSpPr/>
          <p:nvPr/>
        </p:nvCxnSpPr>
        <p:spPr>
          <a:xfrm flipH="1">
            <a:off x="6898481" y="3326606"/>
            <a:ext cx="80962" cy="99655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60" name="Google Shape;560;p61"/>
          <p:cNvSpPr txBox="1"/>
          <p:nvPr/>
        </p:nvSpPr>
        <p:spPr>
          <a:xfrm>
            <a:off x="6979444" y="2876550"/>
            <a:ext cx="1403747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Evolve points to upgrade(will explain in later slides)</a:t>
            </a:r>
            <a:endParaRPr sz="1100"/>
          </a:p>
        </p:txBody>
      </p:sp>
      <p:cxnSp>
        <p:nvCxnSpPr>
          <p:cNvPr id="561" name="Google Shape;561;p61"/>
          <p:cNvCxnSpPr/>
          <p:nvPr/>
        </p:nvCxnSpPr>
        <p:spPr>
          <a:xfrm>
            <a:off x="6886575" y="1179909"/>
            <a:ext cx="794147" cy="15001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62" name="Google Shape;562;p61"/>
          <p:cNvSpPr txBox="1"/>
          <p:nvPr/>
        </p:nvSpPr>
        <p:spPr>
          <a:xfrm>
            <a:off x="3708797" y="938213"/>
            <a:ext cx="3177778" cy="484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Indication on Myopia progression(through colour&amp; numbers)</a:t>
            </a:r>
            <a:endParaRPr sz="1100"/>
          </a:p>
        </p:txBody>
      </p:sp>
      <p:cxnSp>
        <p:nvCxnSpPr>
          <p:cNvPr id="563" name="Google Shape;563;p61"/>
          <p:cNvCxnSpPr/>
          <p:nvPr/>
        </p:nvCxnSpPr>
        <p:spPr>
          <a:xfrm flipH="1">
            <a:off x="2952750" y="3888581"/>
            <a:ext cx="547688" cy="40838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64" name="Google Shape;564;p61"/>
          <p:cNvSpPr txBox="1"/>
          <p:nvPr/>
        </p:nvSpPr>
        <p:spPr>
          <a:xfrm>
            <a:off x="3492103" y="3655219"/>
            <a:ext cx="1797844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/>
          <p:nvPr/>
        </p:nvSpPr>
        <p:spPr>
          <a:xfrm>
            <a:off x="1613296" y="373856"/>
            <a:ext cx="5694759" cy="42886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2812256" y="373856"/>
            <a:ext cx="3153965" cy="3524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Evil Plans</a:t>
            </a:r>
            <a:endParaRPr sz="1100"/>
          </a:p>
        </p:txBody>
      </p:sp>
      <p:sp>
        <p:nvSpPr>
          <p:cNvPr id="571" name="Google Shape;571;p62"/>
          <p:cNvSpPr/>
          <p:nvPr/>
        </p:nvSpPr>
        <p:spPr>
          <a:xfrm>
            <a:off x="2016919" y="1112044"/>
            <a:ext cx="1252538" cy="108227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</a:t>
            </a:r>
            <a:endParaRPr sz="1100"/>
          </a:p>
        </p:txBody>
      </p:sp>
      <p:sp>
        <p:nvSpPr>
          <p:cNvPr id="572" name="Google Shape;572;p62"/>
          <p:cNvSpPr/>
          <p:nvPr/>
        </p:nvSpPr>
        <p:spPr>
          <a:xfrm>
            <a:off x="5413771" y="1112044"/>
            <a:ext cx="1497806" cy="108227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100"/>
          </a:p>
        </p:txBody>
      </p:sp>
      <p:cxnSp>
        <p:nvCxnSpPr>
          <p:cNvPr id="573" name="Google Shape;573;p62"/>
          <p:cNvCxnSpPr/>
          <p:nvPr/>
        </p:nvCxnSpPr>
        <p:spPr>
          <a:xfrm>
            <a:off x="2956322" y="2087165"/>
            <a:ext cx="510778" cy="51077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4" name="Google Shape;574;p62"/>
          <p:cNvSpPr/>
          <p:nvPr/>
        </p:nvSpPr>
        <p:spPr>
          <a:xfrm>
            <a:off x="3364706" y="2449115"/>
            <a:ext cx="963215" cy="85725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screen time</a:t>
            </a:r>
            <a:endParaRPr sz="1100"/>
          </a:p>
        </p:txBody>
      </p:sp>
      <p:cxnSp>
        <p:nvCxnSpPr>
          <p:cNvPr id="575" name="Google Shape;575;p62"/>
          <p:cNvCxnSpPr/>
          <p:nvPr/>
        </p:nvCxnSpPr>
        <p:spPr>
          <a:xfrm flipH="1">
            <a:off x="2657475" y="2959894"/>
            <a:ext cx="707231" cy="49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76" name="Google Shape;576;p62"/>
          <p:cNvSpPr/>
          <p:nvPr/>
        </p:nvSpPr>
        <p:spPr>
          <a:xfrm>
            <a:off x="2474119" y="3306365"/>
            <a:ext cx="1252538" cy="1014413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outdoor exercise</a:t>
            </a:r>
            <a:endParaRPr sz="1100"/>
          </a:p>
        </p:txBody>
      </p:sp>
      <p:cxnSp>
        <p:nvCxnSpPr>
          <p:cNvPr id="577" name="Google Shape;577;p62"/>
          <p:cNvCxnSpPr/>
          <p:nvPr/>
        </p:nvCxnSpPr>
        <p:spPr>
          <a:xfrm flipH="1">
            <a:off x="4187428" y="2020490"/>
            <a:ext cx="102394" cy="55364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78" name="Google Shape;578;p62"/>
          <p:cNvSpPr txBox="1"/>
          <p:nvPr/>
        </p:nvSpPr>
        <p:spPr>
          <a:xfrm>
            <a:off x="3364706" y="912019"/>
            <a:ext cx="1851421" cy="1108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evolve points to intrigue different bad behaviours in using eyes(which will worsen myopia progression)</a:t>
            </a:r>
            <a:endParaRPr sz="1100"/>
          </a:p>
        </p:txBody>
      </p:sp>
      <p:cxnSp>
        <p:nvCxnSpPr>
          <p:cNvPr id="579" name="Google Shape;579;p62"/>
          <p:cNvCxnSpPr/>
          <p:nvPr/>
        </p:nvCxnSpPr>
        <p:spPr>
          <a:xfrm flipH="1">
            <a:off x="4327921" y="2871788"/>
            <a:ext cx="992981" cy="13811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80" name="Google Shape;580;p62"/>
          <p:cNvSpPr txBox="1"/>
          <p:nvPr/>
        </p:nvSpPr>
        <p:spPr>
          <a:xfrm>
            <a:off x="5320899" y="2732475"/>
            <a:ext cx="707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click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/>
        </p:nvSpPr>
        <p:spPr>
          <a:xfrm>
            <a:off x="1806178" y="121444"/>
            <a:ext cx="6492478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2032396" y="215503"/>
            <a:ext cx="6113859" cy="661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1100"/>
          </a:p>
        </p:txBody>
      </p:sp>
      <p:sp>
        <p:nvSpPr>
          <p:cNvPr id="587" name="Google Shape;587;p63"/>
          <p:cNvSpPr txBox="1"/>
          <p:nvPr/>
        </p:nvSpPr>
        <p:spPr>
          <a:xfrm>
            <a:off x="2032396" y="909638"/>
            <a:ext cx="6113859" cy="37457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96" y="1254919"/>
            <a:ext cx="1060846" cy="852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63"/>
          <p:cNvCxnSpPr/>
          <p:nvPr/>
        </p:nvCxnSpPr>
        <p:spPr>
          <a:xfrm>
            <a:off x="2405063" y="573881"/>
            <a:ext cx="54078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90" name="Google Shape;590;p63"/>
          <p:cNvCxnSpPr/>
          <p:nvPr/>
        </p:nvCxnSpPr>
        <p:spPr>
          <a:xfrm>
            <a:off x="2795588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91" name="Google Shape;591;p63"/>
          <p:cNvCxnSpPr/>
          <p:nvPr/>
        </p:nvCxnSpPr>
        <p:spPr>
          <a:xfrm>
            <a:off x="3346847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92" name="Google Shape;592;p63"/>
          <p:cNvCxnSpPr/>
          <p:nvPr/>
        </p:nvCxnSpPr>
        <p:spPr>
          <a:xfrm>
            <a:off x="4026694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93" name="Google Shape;593;p63"/>
          <p:cNvCxnSpPr/>
          <p:nvPr/>
        </p:nvCxnSpPr>
        <p:spPr>
          <a:xfrm>
            <a:off x="4632722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94" name="Google Shape;594;p63"/>
          <p:cNvCxnSpPr/>
          <p:nvPr/>
        </p:nvCxnSpPr>
        <p:spPr>
          <a:xfrm>
            <a:off x="5370909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95" name="Google Shape;595;p63"/>
          <p:cNvCxnSpPr/>
          <p:nvPr/>
        </p:nvCxnSpPr>
        <p:spPr>
          <a:xfrm>
            <a:off x="6043613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96" name="Google Shape;596;p63"/>
          <p:cNvSpPr txBox="1"/>
          <p:nvPr/>
        </p:nvSpPr>
        <p:spPr>
          <a:xfrm>
            <a:off x="2638425" y="6191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sp>
        <p:nvSpPr>
          <p:cNvPr id="597" name="Google Shape;597;p63"/>
          <p:cNvSpPr txBox="1"/>
          <p:nvPr/>
        </p:nvSpPr>
        <p:spPr>
          <a:xfrm>
            <a:off x="3186113" y="636984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100"/>
          </a:p>
        </p:txBody>
      </p:sp>
      <p:sp>
        <p:nvSpPr>
          <p:cNvPr id="598" name="Google Shape;598;p63"/>
          <p:cNvSpPr txBox="1"/>
          <p:nvPr/>
        </p:nvSpPr>
        <p:spPr>
          <a:xfrm>
            <a:off x="3869531" y="586978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599" name="Google Shape;599;p63"/>
          <p:cNvSpPr txBox="1"/>
          <p:nvPr/>
        </p:nvSpPr>
        <p:spPr>
          <a:xfrm>
            <a:off x="4475559" y="619125"/>
            <a:ext cx="313134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/>
          </a:p>
        </p:txBody>
      </p:sp>
      <p:sp>
        <p:nvSpPr>
          <p:cNvPr id="600" name="Google Shape;600;p63"/>
          <p:cNvSpPr txBox="1"/>
          <p:nvPr/>
        </p:nvSpPr>
        <p:spPr>
          <a:xfrm>
            <a:off x="5210175" y="6572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100"/>
          </a:p>
        </p:txBody>
      </p:sp>
      <p:sp>
        <p:nvSpPr>
          <p:cNvPr id="601" name="Google Shape;601;p63"/>
          <p:cNvSpPr txBox="1"/>
          <p:nvPr/>
        </p:nvSpPr>
        <p:spPr>
          <a:xfrm>
            <a:off x="5886450" y="671513"/>
            <a:ext cx="31432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100"/>
          </a:p>
        </p:txBody>
      </p:sp>
      <p:cxnSp>
        <p:nvCxnSpPr>
          <p:cNvPr id="602" name="Google Shape;602;p63"/>
          <p:cNvCxnSpPr/>
          <p:nvPr/>
        </p:nvCxnSpPr>
        <p:spPr>
          <a:xfrm>
            <a:off x="2405063" y="546497"/>
            <a:ext cx="1976437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603" name="Google Shape;60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3" y="121444"/>
            <a:ext cx="912019" cy="130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3"/>
          <p:cNvSpPr txBox="1"/>
          <p:nvPr/>
        </p:nvSpPr>
        <p:spPr>
          <a:xfrm>
            <a:off x="2045494" y="902494"/>
            <a:ext cx="981075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sz="1100"/>
          </a:p>
        </p:txBody>
      </p:sp>
      <p:pic>
        <p:nvPicPr>
          <p:cNvPr id="605" name="Google Shape;60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7821" y="1144190"/>
            <a:ext cx="776288" cy="107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4" y="1546621"/>
            <a:ext cx="1304925" cy="15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3"/>
          <p:cNvSpPr/>
          <p:nvPr/>
        </p:nvSpPr>
        <p:spPr>
          <a:xfrm>
            <a:off x="6132909" y="1719263"/>
            <a:ext cx="912019" cy="925115"/>
          </a:xfrm>
          <a:prstGeom prst="smileyFace">
            <a:avLst>
              <a:gd fmla="val 4653" name="adj"/>
            </a:avLst>
          </a:prstGeom>
          <a:solidFill>
            <a:schemeClr val="lt1"/>
          </a:solidFill>
          <a:ln cap="flat" cmpd="sng" w="12700">
            <a:solidFill>
              <a:srgbClr val="2F52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8" name="Google Shape;608;p63"/>
          <p:cNvCxnSpPr/>
          <p:nvPr/>
        </p:nvCxnSpPr>
        <p:spPr>
          <a:xfrm>
            <a:off x="6579394" y="2644378"/>
            <a:ext cx="0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09" name="Google Shape;609;p63"/>
          <p:cNvCxnSpPr/>
          <p:nvPr/>
        </p:nvCxnSpPr>
        <p:spPr>
          <a:xfrm>
            <a:off x="6588919" y="2644378"/>
            <a:ext cx="376238" cy="3190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10" name="Google Shape;610;p63"/>
          <p:cNvCxnSpPr/>
          <p:nvPr/>
        </p:nvCxnSpPr>
        <p:spPr>
          <a:xfrm flipH="1">
            <a:off x="6190059" y="2644378"/>
            <a:ext cx="389334" cy="3155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11" name="Google Shape;611;p63"/>
          <p:cNvCxnSpPr/>
          <p:nvPr/>
        </p:nvCxnSpPr>
        <p:spPr>
          <a:xfrm flipH="1">
            <a:off x="6110287" y="3496865"/>
            <a:ext cx="469106" cy="5929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12" name="Google Shape;612;p63"/>
          <p:cNvCxnSpPr/>
          <p:nvPr/>
        </p:nvCxnSpPr>
        <p:spPr>
          <a:xfrm>
            <a:off x="6588919" y="3496865"/>
            <a:ext cx="776287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13" name="Google Shape;613;p63"/>
          <p:cNvSpPr txBox="1"/>
          <p:nvPr/>
        </p:nvSpPr>
        <p:spPr>
          <a:xfrm>
            <a:off x="2032396" y="4308872"/>
            <a:ext cx="1403747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Evil Plans</a:t>
            </a:r>
            <a:endParaRPr sz="1100"/>
          </a:p>
        </p:txBody>
      </p:sp>
      <p:pic>
        <p:nvPicPr>
          <p:cNvPr id="614" name="Google Shape;61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9925" y="2107406"/>
            <a:ext cx="2280047" cy="167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350169"/>
            <a:ext cx="1343025" cy="13025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3"/>
          <p:cNvSpPr txBox="1"/>
          <p:nvPr/>
        </p:nvSpPr>
        <p:spPr>
          <a:xfrm>
            <a:off x="6742509" y="4293394"/>
            <a:ext cx="1403747" cy="3524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Pts:13</a:t>
            </a:r>
            <a:endParaRPr sz="1100"/>
          </a:p>
        </p:txBody>
      </p:sp>
      <p:cxnSp>
        <p:nvCxnSpPr>
          <p:cNvPr id="617" name="Google Shape;617;p63"/>
          <p:cNvCxnSpPr/>
          <p:nvPr/>
        </p:nvCxnSpPr>
        <p:spPr>
          <a:xfrm>
            <a:off x="6886575" y="1179909"/>
            <a:ext cx="794147" cy="15001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618" name="Google Shape;618;p63"/>
          <p:cNvSpPr txBox="1"/>
          <p:nvPr/>
        </p:nvSpPr>
        <p:spPr>
          <a:xfrm>
            <a:off x="3708797" y="938213"/>
            <a:ext cx="3177778" cy="484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Indication on Myopia progression(through colour&amp; numbers)</a:t>
            </a:r>
            <a:endParaRPr sz="1100"/>
          </a:p>
        </p:txBody>
      </p:sp>
      <p:cxnSp>
        <p:nvCxnSpPr>
          <p:cNvPr id="619" name="Google Shape;619;p63"/>
          <p:cNvCxnSpPr/>
          <p:nvPr/>
        </p:nvCxnSpPr>
        <p:spPr>
          <a:xfrm flipH="1">
            <a:off x="4026694" y="358378"/>
            <a:ext cx="588169" cy="12501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620" name="Google Shape;620;p63"/>
          <p:cNvSpPr txBox="1"/>
          <p:nvPr/>
        </p:nvSpPr>
        <p:spPr>
          <a:xfrm>
            <a:off x="4614863" y="219075"/>
            <a:ext cx="3177778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age increases as the time progress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4"/>
          <p:cNvSpPr txBox="1"/>
          <p:nvPr/>
        </p:nvSpPr>
        <p:spPr>
          <a:xfrm>
            <a:off x="1806178" y="121444"/>
            <a:ext cx="6492478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4"/>
          <p:cNvSpPr txBox="1"/>
          <p:nvPr/>
        </p:nvSpPr>
        <p:spPr>
          <a:xfrm>
            <a:off x="2032396" y="215503"/>
            <a:ext cx="6113859" cy="661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1100"/>
          </a:p>
        </p:txBody>
      </p:sp>
      <p:sp>
        <p:nvSpPr>
          <p:cNvPr id="627" name="Google Shape;627;p64"/>
          <p:cNvSpPr txBox="1"/>
          <p:nvPr/>
        </p:nvSpPr>
        <p:spPr>
          <a:xfrm>
            <a:off x="2032396" y="909638"/>
            <a:ext cx="6113859" cy="37457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96" y="1254919"/>
            <a:ext cx="1060846" cy="852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64"/>
          <p:cNvCxnSpPr/>
          <p:nvPr/>
        </p:nvCxnSpPr>
        <p:spPr>
          <a:xfrm>
            <a:off x="2405063" y="573881"/>
            <a:ext cx="540781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30" name="Google Shape;630;p64"/>
          <p:cNvCxnSpPr/>
          <p:nvPr/>
        </p:nvCxnSpPr>
        <p:spPr>
          <a:xfrm>
            <a:off x="2795588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31" name="Google Shape;631;p64"/>
          <p:cNvCxnSpPr/>
          <p:nvPr/>
        </p:nvCxnSpPr>
        <p:spPr>
          <a:xfrm>
            <a:off x="3346847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32" name="Google Shape;632;p64"/>
          <p:cNvCxnSpPr/>
          <p:nvPr/>
        </p:nvCxnSpPr>
        <p:spPr>
          <a:xfrm>
            <a:off x="4026694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33" name="Google Shape;633;p64"/>
          <p:cNvCxnSpPr/>
          <p:nvPr/>
        </p:nvCxnSpPr>
        <p:spPr>
          <a:xfrm>
            <a:off x="4632722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34" name="Google Shape;634;p64"/>
          <p:cNvCxnSpPr/>
          <p:nvPr/>
        </p:nvCxnSpPr>
        <p:spPr>
          <a:xfrm>
            <a:off x="5370909" y="477440"/>
            <a:ext cx="0" cy="17383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35" name="Google Shape;635;p64"/>
          <p:cNvCxnSpPr/>
          <p:nvPr/>
        </p:nvCxnSpPr>
        <p:spPr>
          <a:xfrm>
            <a:off x="6043613" y="488156"/>
            <a:ext cx="0" cy="17264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36" name="Google Shape;636;p64"/>
          <p:cNvSpPr txBox="1"/>
          <p:nvPr/>
        </p:nvSpPr>
        <p:spPr>
          <a:xfrm>
            <a:off x="2638425" y="6191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sp>
        <p:nvSpPr>
          <p:cNvPr id="637" name="Google Shape;637;p64"/>
          <p:cNvSpPr txBox="1"/>
          <p:nvPr/>
        </p:nvSpPr>
        <p:spPr>
          <a:xfrm>
            <a:off x="3186113" y="636984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100"/>
          </a:p>
        </p:txBody>
      </p:sp>
      <p:sp>
        <p:nvSpPr>
          <p:cNvPr id="638" name="Google Shape;638;p64"/>
          <p:cNvSpPr txBox="1"/>
          <p:nvPr/>
        </p:nvSpPr>
        <p:spPr>
          <a:xfrm>
            <a:off x="3869531" y="586978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639" name="Google Shape;639;p64"/>
          <p:cNvSpPr txBox="1"/>
          <p:nvPr/>
        </p:nvSpPr>
        <p:spPr>
          <a:xfrm>
            <a:off x="4475559" y="619125"/>
            <a:ext cx="313134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100"/>
          </a:p>
        </p:txBody>
      </p:sp>
      <p:sp>
        <p:nvSpPr>
          <p:cNvPr id="640" name="Google Shape;640;p64"/>
          <p:cNvSpPr txBox="1"/>
          <p:nvPr/>
        </p:nvSpPr>
        <p:spPr>
          <a:xfrm>
            <a:off x="5210175" y="657225"/>
            <a:ext cx="31432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100"/>
          </a:p>
        </p:txBody>
      </p:sp>
      <p:sp>
        <p:nvSpPr>
          <p:cNvPr id="641" name="Google Shape;641;p64"/>
          <p:cNvSpPr txBox="1"/>
          <p:nvPr/>
        </p:nvSpPr>
        <p:spPr>
          <a:xfrm>
            <a:off x="5886450" y="671513"/>
            <a:ext cx="31432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1100"/>
          </a:p>
        </p:txBody>
      </p:sp>
      <p:cxnSp>
        <p:nvCxnSpPr>
          <p:cNvPr id="642" name="Google Shape;642;p64"/>
          <p:cNvCxnSpPr/>
          <p:nvPr/>
        </p:nvCxnSpPr>
        <p:spPr>
          <a:xfrm>
            <a:off x="2405063" y="546497"/>
            <a:ext cx="2227659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643" name="Google Shape;6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3" y="121444"/>
            <a:ext cx="912019" cy="130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4"/>
          <p:cNvSpPr txBox="1"/>
          <p:nvPr/>
        </p:nvSpPr>
        <p:spPr>
          <a:xfrm>
            <a:off x="2045494" y="902494"/>
            <a:ext cx="981075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sz="1100"/>
          </a:p>
        </p:txBody>
      </p:sp>
      <p:pic>
        <p:nvPicPr>
          <p:cNvPr id="645" name="Google Shape;64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569" y="3533775"/>
            <a:ext cx="776288" cy="107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7340" y="921544"/>
            <a:ext cx="814388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4"/>
          <p:cNvSpPr/>
          <p:nvPr/>
        </p:nvSpPr>
        <p:spPr>
          <a:xfrm>
            <a:off x="6132909" y="1719263"/>
            <a:ext cx="912019" cy="925115"/>
          </a:xfrm>
          <a:prstGeom prst="smileyFace">
            <a:avLst>
              <a:gd fmla="val 4653" name="adj"/>
            </a:avLst>
          </a:prstGeom>
          <a:solidFill>
            <a:schemeClr val="lt1"/>
          </a:solidFill>
          <a:ln cap="flat" cmpd="sng" w="12700">
            <a:solidFill>
              <a:srgbClr val="2F52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9300" y="1370409"/>
            <a:ext cx="1520428" cy="14370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9" name="Google Shape;649;p64"/>
          <p:cNvCxnSpPr/>
          <p:nvPr/>
        </p:nvCxnSpPr>
        <p:spPr>
          <a:xfrm>
            <a:off x="6579394" y="2644378"/>
            <a:ext cx="0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50" name="Google Shape;650;p64"/>
          <p:cNvCxnSpPr/>
          <p:nvPr/>
        </p:nvCxnSpPr>
        <p:spPr>
          <a:xfrm>
            <a:off x="6588919" y="2644378"/>
            <a:ext cx="376238" cy="3190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51" name="Google Shape;651;p64"/>
          <p:cNvCxnSpPr/>
          <p:nvPr/>
        </p:nvCxnSpPr>
        <p:spPr>
          <a:xfrm flipH="1">
            <a:off x="6190059" y="2644378"/>
            <a:ext cx="389334" cy="31551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52" name="Google Shape;652;p64"/>
          <p:cNvCxnSpPr/>
          <p:nvPr/>
        </p:nvCxnSpPr>
        <p:spPr>
          <a:xfrm flipH="1">
            <a:off x="6110287" y="3496865"/>
            <a:ext cx="469106" cy="5929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653" name="Google Shape;653;p64"/>
          <p:cNvCxnSpPr/>
          <p:nvPr/>
        </p:nvCxnSpPr>
        <p:spPr>
          <a:xfrm>
            <a:off x="6588919" y="3496865"/>
            <a:ext cx="776287" cy="8524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54" name="Google Shape;654;p64"/>
          <p:cNvSpPr txBox="1"/>
          <p:nvPr/>
        </p:nvSpPr>
        <p:spPr>
          <a:xfrm>
            <a:off x="2032396" y="4308872"/>
            <a:ext cx="1403747" cy="3536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Evil Plans</a:t>
            </a:r>
            <a:endParaRPr sz="1100"/>
          </a:p>
        </p:txBody>
      </p:sp>
      <p:cxnSp>
        <p:nvCxnSpPr>
          <p:cNvPr id="655" name="Google Shape;655;p64"/>
          <p:cNvCxnSpPr/>
          <p:nvPr/>
        </p:nvCxnSpPr>
        <p:spPr>
          <a:xfrm>
            <a:off x="6507956" y="1988344"/>
            <a:ext cx="19764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56" name="Google Shape;656;p64"/>
          <p:cNvSpPr txBox="1"/>
          <p:nvPr/>
        </p:nvSpPr>
        <p:spPr>
          <a:xfrm>
            <a:off x="6742509" y="4293394"/>
            <a:ext cx="1403747" cy="3524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Pts:15</a:t>
            </a:r>
            <a:endParaRPr sz="1100"/>
          </a:p>
        </p:txBody>
      </p:sp>
      <p:cxnSp>
        <p:nvCxnSpPr>
          <p:cNvPr id="657" name="Google Shape;657;p64"/>
          <p:cNvCxnSpPr/>
          <p:nvPr/>
        </p:nvCxnSpPr>
        <p:spPr>
          <a:xfrm>
            <a:off x="6886575" y="1179909"/>
            <a:ext cx="794147" cy="15001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658" name="Google Shape;658;p64"/>
          <p:cNvSpPr txBox="1"/>
          <p:nvPr/>
        </p:nvSpPr>
        <p:spPr>
          <a:xfrm>
            <a:off x="3708797" y="1056088"/>
            <a:ext cx="3177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game proceeds, the target are now suffering from high myopia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255600" y="1488650"/>
            <a:ext cx="8632800" cy="3292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>
            <a:off x="4654300" y="1922125"/>
            <a:ext cx="3999900" cy="2620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576775" y="1983650"/>
            <a:ext cx="4132200" cy="26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Professionals’ side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Professionals can input eye check-up data with their own phone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Professionals can view patients’ check up data with their phone</a:t>
            </a:r>
            <a:endParaRPr/>
          </a:p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TWO potential ways to implement ForeSEE:</a:t>
            </a:r>
            <a:endParaRPr/>
          </a:p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708975" y="1983650"/>
            <a:ext cx="3999900" cy="24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Patients’ side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Patients can either enter the data themselves or ask professionals to enter the data with patient’s phone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View contact details of professionals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View records of their kids with explanation and visualization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Education materials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255600" y="1121500"/>
            <a:ext cx="36303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AutoNum type="arabicPeriod"/>
            </a:pPr>
            <a:r>
              <a:rPr lang="zh-TW">
                <a:solidFill>
                  <a:srgbClr val="3D85C6"/>
                </a:solidFill>
              </a:rPr>
              <a:t>Features both side in one app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4654300" y="1529800"/>
            <a:ext cx="36303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FF9900"/>
                </a:solidFill>
              </a:rPr>
              <a:t>2.	</a:t>
            </a:r>
            <a:r>
              <a:rPr lang="zh-TW">
                <a:solidFill>
                  <a:srgbClr val="FF9900"/>
                </a:solidFill>
              </a:rPr>
              <a:t>Features only patients side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5"/>
          <p:cNvSpPr txBox="1"/>
          <p:nvPr/>
        </p:nvSpPr>
        <p:spPr>
          <a:xfrm>
            <a:off x="3132534" y="277415"/>
            <a:ext cx="3126581" cy="467915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5"/>
          <p:cNvSpPr txBox="1"/>
          <p:nvPr/>
        </p:nvSpPr>
        <p:spPr>
          <a:xfrm>
            <a:off x="3732609" y="476250"/>
            <a:ext cx="1926431" cy="66317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Congrats</a:t>
            </a:r>
            <a:endParaRPr sz="1100"/>
          </a:p>
        </p:txBody>
      </p:sp>
      <p:sp>
        <p:nvSpPr>
          <p:cNvPr id="665" name="Google Shape;665;p65"/>
          <p:cNvSpPr txBox="1"/>
          <p:nvPr/>
        </p:nvSpPr>
        <p:spPr>
          <a:xfrm>
            <a:off x="3732609" y="1416844"/>
            <a:ext cx="1982390" cy="10525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zh-TW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have complete your mission and turn the target to suffer from myopia within XXX days!!!</a:t>
            </a:r>
            <a:endParaRPr sz="1100"/>
          </a:p>
        </p:txBody>
      </p:sp>
      <p:pic>
        <p:nvPicPr>
          <p:cNvPr id="666" name="Google Shape;66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456" y="2677715"/>
            <a:ext cx="2908697" cy="186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10354" l="39842" r="39499" t="14008"/>
          <a:stretch/>
        </p:blipFill>
        <p:spPr>
          <a:xfrm>
            <a:off x="1917325" y="790613"/>
            <a:ext cx="1908010" cy="39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6"/>
          <p:cNvPicPr preferRelativeResize="0"/>
          <p:nvPr/>
        </p:nvPicPr>
        <p:blipFill rotWithShape="1">
          <a:blip r:embed="rId4">
            <a:alphaModFix/>
          </a:blip>
          <a:srcRect b="10753" l="39486" r="39265" t="12705"/>
          <a:stretch/>
        </p:blipFill>
        <p:spPr>
          <a:xfrm>
            <a:off x="4502385" y="822409"/>
            <a:ext cx="1908010" cy="386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6"/>
          <p:cNvPicPr preferRelativeResize="0"/>
          <p:nvPr/>
        </p:nvPicPr>
        <p:blipFill rotWithShape="1">
          <a:blip r:embed="rId5">
            <a:alphaModFix/>
          </a:blip>
          <a:srcRect b="10756" l="39605" r="40116" t="12685"/>
          <a:stretch/>
        </p:blipFill>
        <p:spPr>
          <a:xfrm>
            <a:off x="6909983" y="822400"/>
            <a:ext cx="1820491" cy="386620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6"/>
          <p:cNvSpPr txBox="1"/>
          <p:nvPr>
            <p:ph idx="4294967295" type="title"/>
          </p:nvPr>
        </p:nvSpPr>
        <p:spPr>
          <a:xfrm>
            <a:off x="31950" y="43625"/>
            <a:ext cx="80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Education - Achievement Page</a:t>
            </a:r>
            <a:endParaRPr/>
          </a:p>
        </p:txBody>
      </p:sp>
      <p:cxnSp>
        <p:nvCxnSpPr>
          <p:cNvPr id="675" name="Google Shape;675;p66"/>
          <p:cNvCxnSpPr/>
          <p:nvPr/>
        </p:nvCxnSpPr>
        <p:spPr>
          <a:xfrm flipH="1">
            <a:off x="3417200" y="3421200"/>
            <a:ext cx="10188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6" name="Google Shape;676;p66"/>
          <p:cNvCxnSpPr/>
          <p:nvPr/>
        </p:nvCxnSpPr>
        <p:spPr>
          <a:xfrm rot="10800000">
            <a:off x="5962500" y="2191675"/>
            <a:ext cx="1303500" cy="2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77" name="Google Shape;677;p66"/>
          <p:cNvSpPr txBox="1"/>
          <p:nvPr/>
        </p:nvSpPr>
        <p:spPr>
          <a:xfrm>
            <a:off x="237925" y="2095925"/>
            <a:ext cx="15378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Calibri"/>
                <a:ea typeface="Calibri"/>
                <a:cs typeface="Calibri"/>
                <a:sym typeface="Calibri"/>
              </a:rPr>
              <a:t>The credits earned from games can be exchanged for digital coupons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/>
          <p:nvPr/>
        </p:nvSpPr>
        <p:spPr>
          <a:xfrm>
            <a:off x="1430725" y="1577725"/>
            <a:ext cx="5658300" cy="2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Reduce screen time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Do eye exercises regularly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Go to do eye check up regularly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Follow the tips</a:t>
            </a:r>
            <a:endParaRPr sz="1800"/>
          </a:p>
        </p:txBody>
      </p:sp>
      <p:sp>
        <p:nvSpPr>
          <p:cNvPr id="683" name="Google Shape;683;p67"/>
          <p:cNvSpPr txBox="1"/>
          <p:nvPr/>
        </p:nvSpPr>
        <p:spPr>
          <a:xfrm>
            <a:off x="353750" y="636750"/>
            <a:ext cx="42183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Targeted behavioral changes: 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 txBox="1"/>
          <p:nvPr/>
        </p:nvSpPr>
        <p:spPr>
          <a:xfrm>
            <a:off x="417425" y="629675"/>
            <a:ext cx="6084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How to collect User Feedback</a:t>
            </a:r>
            <a:r>
              <a:rPr lang="zh-TW" sz="2400">
                <a:solidFill>
                  <a:schemeClr val="dk1"/>
                </a:solidFill>
              </a:rPr>
              <a:t>: </a:t>
            </a:r>
            <a:endParaRPr sz="2400"/>
          </a:p>
        </p:txBody>
      </p:sp>
      <p:sp>
        <p:nvSpPr>
          <p:cNvPr id="689" name="Google Shape;689;p68"/>
          <p:cNvSpPr txBox="1"/>
          <p:nvPr/>
        </p:nvSpPr>
        <p:spPr>
          <a:xfrm>
            <a:off x="1365450" y="1492800"/>
            <a:ext cx="631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Set up a booth in eye hospital to promote the app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>
                <a:solidFill>
                  <a:schemeClr val="dk1"/>
                </a:solidFill>
              </a:rPr>
              <a:t>Put questionnaire in the app to ask parents to evaluate the behavioral changes of themselves/their kids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Ask professionals(maybe volunteers at the eye hospital or other opticians that we could find) to test our app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 to our application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504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https://www.figma.com/proto/ZlktbEjfmNgdSW5y9lXJCF/EYE-APP-DEMO?node-id=337%3A71&amp;scaling=scale-down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Can be opened with phone/computer browser 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85850" y="2294200"/>
            <a:ext cx="47364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For computer browser, use mouse to </a:t>
            </a:r>
            <a:r>
              <a:rPr b="1" lang="zh-TW" sz="1100"/>
              <a:t>click</a:t>
            </a:r>
            <a:r>
              <a:rPr lang="zh-TW" sz="1100"/>
              <a:t> the buttons to go to next page, use mouse to </a:t>
            </a:r>
            <a:r>
              <a:rPr b="1" lang="zh-TW" sz="1100"/>
              <a:t>drag left </a:t>
            </a:r>
            <a:r>
              <a:rPr lang="zh-TW" sz="1100"/>
              <a:t>to go back to last page.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/>
              <a:t>For phone browser, </a:t>
            </a:r>
            <a:r>
              <a:rPr b="1" lang="zh-TW" sz="1100"/>
              <a:t>tap</a:t>
            </a:r>
            <a:r>
              <a:rPr lang="zh-TW" sz="1100"/>
              <a:t> button to go to next page, </a:t>
            </a:r>
            <a:r>
              <a:rPr b="1" lang="zh-TW" sz="1100"/>
              <a:t>swipe left</a:t>
            </a:r>
            <a:r>
              <a:rPr lang="zh-TW" sz="1100"/>
              <a:t> to go back to last page.</a:t>
            </a:r>
            <a:endParaRPr sz="1100"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11508" l="39648" r="39982" t="14097"/>
          <a:stretch/>
        </p:blipFill>
        <p:spPr>
          <a:xfrm>
            <a:off x="6106350" y="379175"/>
            <a:ext cx="2185651" cy="44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Role choosing</a:t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15149" l="39681" r="39972" t="13016"/>
          <a:stretch/>
        </p:blipFill>
        <p:spPr>
          <a:xfrm>
            <a:off x="965825" y="785351"/>
            <a:ext cx="2040773" cy="40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499875" y="3969050"/>
            <a:ext cx="997500" cy="23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31"/>
          <p:cNvCxnSpPr>
            <a:stCxn id="175" idx="6"/>
            <a:endCxn id="177" idx="1"/>
          </p:cNvCxnSpPr>
          <p:nvPr/>
        </p:nvCxnSpPr>
        <p:spPr>
          <a:xfrm>
            <a:off x="2497375" y="4085750"/>
            <a:ext cx="601500" cy="3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098775" y="3787250"/>
            <a:ext cx="13866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Create new account to start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4">
            <a:alphaModFix/>
          </a:blip>
          <a:srcRect b="10629" l="39251" r="39980" t="13555"/>
          <a:stretch/>
        </p:blipFill>
        <p:spPr>
          <a:xfrm>
            <a:off x="4789725" y="797500"/>
            <a:ext cx="1962053" cy="402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1"/>
          <p:cNvCxnSpPr>
            <a:endCxn id="180" idx="1"/>
          </p:cNvCxnSpPr>
          <p:nvPr/>
        </p:nvCxnSpPr>
        <p:spPr>
          <a:xfrm flipH="1" rot="10800000">
            <a:off x="6364250" y="2376275"/>
            <a:ext cx="488100" cy="24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1" name="Google Shape;181;p31"/>
          <p:cNvCxnSpPr>
            <a:endCxn id="182" idx="1"/>
          </p:cNvCxnSpPr>
          <p:nvPr/>
        </p:nvCxnSpPr>
        <p:spPr>
          <a:xfrm>
            <a:off x="6321675" y="3137875"/>
            <a:ext cx="593700" cy="21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6852350" y="2131475"/>
            <a:ext cx="18630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to see the professional’s side of the app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6915375" y="3109975"/>
            <a:ext cx="18000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to see the patient’s side of the app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Professionals’ side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10667" l="40036" r="40114" t="13678"/>
          <a:stretch/>
        </p:blipFill>
        <p:spPr>
          <a:xfrm>
            <a:off x="1099050" y="961363"/>
            <a:ext cx="1814976" cy="38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4">
            <a:alphaModFix/>
          </a:blip>
          <a:srcRect b="10739" l="39776" r="40052" t="13947"/>
          <a:stretch/>
        </p:blipFill>
        <p:spPr>
          <a:xfrm>
            <a:off x="4883350" y="949050"/>
            <a:ext cx="1864502" cy="391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/>
          <p:nvPr/>
        </p:nvSpPr>
        <p:spPr>
          <a:xfrm>
            <a:off x="5002000" y="2399825"/>
            <a:ext cx="1627200" cy="23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33"/>
          <p:cNvCxnSpPr>
            <a:stCxn id="194" idx="6"/>
            <a:endCxn id="196" idx="1"/>
          </p:cNvCxnSpPr>
          <p:nvPr/>
        </p:nvCxnSpPr>
        <p:spPr>
          <a:xfrm>
            <a:off x="6629200" y="2516525"/>
            <a:ext cx="47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7" name="Google Shape;197;p33"/>
          <p:cNvSpPr/>
          <p:nvPr/>
        </p:nvSpPr>
        <p:spPr>
          <a:xfrm>
            <a:off x="5001988" y="3978225"/>
            <a:ext cx="1627200" cy="23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7099300" y="2355425"/>
            <a:ext cx="18645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to see detialed profile</a:t>
            </a:r>
            <a:endParaRPr/>
          </a:p>
        </p:txBody>
      </p:sp>
      <p:cxnSp>
        <p:nvCxnSpPr>
          <p:cNvPr id="198" name="Google Shape;198;p33"/>
          <p:cNvCxnSpPr>
            <a:stCxn id="197" idx="6"/>
            <a:endCxn id="199" idx="1"/>
          </p:cNvCxnSpPr>
          <p:nvPr/>
        </p:nvCxnSpPr>
        <p:spPr>
          <a:xfrm>
            <a:off x="6629188" y="4094925"/>
            <a:ext cx="509100" cy="5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7138300" y="3872150"/>
            <a:ext cx="1864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Click to create a new patient profile</a:t>
            </a:r>
            <a:endParaRPr/>
          </a:p>
        </p:txBody>
      </p:sp>
      <p:cxnSp>
        <p:nvCxnSpPr>
          <p:cNvPr id="200" name="Google Shape;200;p33"/>
          <p:cNvCxnSpPr/>
          <p:nvPr/>
        </p:nvCxnSpPr>
        <p:spPr>
          <a:xfrm flipH="1" rot="10800000">
            <a:off x="6343100" y="1578550"/>
            <a:ext cx="689400" cy="28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7032500" y="1290850"/>
            <a:ext cx="18645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Use full name and phone number to search a patient profile</a:t>
            </a:r>
            <a:r>
              <a:rPr lang="zh-TW" sz="1100">
                <a:solidFill>
                  <a:srgbClr val="999999"/>
                </a:solidFill>
              </a:rPr>
              <a:t>(Not implemented in this demo)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90525" y="16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Professionals’ side - Create account &amp; Main Menu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10531" l="39420" r="39689" t="13266"/>
          <a:stretch/>
        </p:blipFill>
        <p:spPr>
          <a:xfrm>
            <a:off x="4761425" y="940975"/>
            <a:ext cx="1910251" cy="39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b="10591" l="39535" r="39573" t="13753"/>
          <a:stretch/>
        </p:blipFill>
        <p:spPr>
          <a:xfrm>
            <a:off x="870200" y="955125"/>
            <a:ext cx="1910251" cy="38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6798000" y="2734475"/>
            <a:ext cx="1864500" cy="7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100"/>
              <a:t>If age is under 18, parents’ information is needed to create the profile</a:t>
            </a:r>
            <a:endParaRPr sz="1100"/>
          </a:p>
        </p:txBody>
      </p:sp>
      <p:sp>
        <p:nvSpPr>
          <p:cNvPr id="210" name="Google Shape;210;p34"/>
          <p:cNvSpPr/>
          <p:nvPr/>
        </p:nvSpPr>
        <p:spPr>
          <a:xfrm>
            <a:off x="4902950" y="2487875"/>
            <a:ext cx="1627200" cy="136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194675" y="10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Professionals’ side - </a:t>
            </a:r>
            <a:r>
              <a:rPr lang="zh-TW"/>
              <a:t>Create new profile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